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25"/>
  </p:notesMasterIdLst>
  <p:handoutMasterIdLst>
    <p:handoutMasterId r:id="rId26"/>
  </p:handoutMasterIdLst>
  <p:sldIdLst>
    <p:sldId id="256" r:id="rId2"/>
    <p:sldId id="298" r:id="rId3"/>
    <p:sldId id="297" r:id="rId4"/>
    <p:sldId id="293" r:id="rId5"/>
    <p:sldId id="292" r:id="rId6"/>
    <p:sldId id="289" r:id="rId7"/>
    <p:sldId id="290" r:id="rId8"/>
    <p:sldId id="299" r:id="rId9"/>
    <p:sldId id="282" r:id="rId10"/>
    <p:sldId id="274" r:id="rId11"/>
    <p:sldId id="275" r:id="rId12"/>
    <p:sldId id="279" r:id="rId13"/>
    <p:sldId id="276" r:id="rId14"/>
    <p:sldId id="271" r:id="rId15"/>
    <p:sldId id="265" r:id="rId16"/>
    <p:sldId id="277" r:id="rId17"/>
    <p:sldId id="278" r:id="rId18"/>
    <p:sldId id="272" r:id="rId19"/>
    <p:sldId id="267" r:id="rId20"/>
    <p:sldId id="273" r:id="rId21"/>
    <p:sldId id="259" r:id="rId22"/>
    <p:sldId id="280" r:id="rId23"/>
    <p:sldId id="281" r:id="rId24"/>
  </p:sldIdLst>
  <p:sldSz cx="9144000" cy="6858000" type="screen4x3"/>
  <p:notesSz cx="6858000" cy="9144000"/>
  <p:defaultTextStyle>
    <a:defPPr>
      <a:defRPr lang="en-US"/>
    </a:defPPr>
    <a:lvl1pPr algn="l" rtl="0" eaLnBrk="0" fontAlgn="base" hangingPunct="0">
      <a:spcBef>
        <a:spcPct val="0"/>
      </a:spcBef>
      <a:spcAft>
        <a:spcPct val="0"/>
      </a:spcAft>
      <a:defRPr sz="22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2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2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2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2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2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2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2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FF"/>
    <a:srgbClr val="887F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56" autoAdjust="0"/>
    <p:restoredTop sz="94660"/>
  </p:normalViewPr>
  <p:slideViewPr>
    <p:cSldViewPr>
      <p:cViewPr>
        <p:scale>
          <a:sx n="80" d="100"/>
          <a:sy n="80" d="100"/>
        </p:scale>
        <p:origin x="-1728" y="-22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6561AC2-5D29-4A1A-9EDF-6C9BA93D46B8}" type="datetimeFigureOut">
              <a:rPr lang="es-ES_tradnl" smtClean="0"/>
              <a:t>03/04/2016</a:t>
            </a:fld>
            <a:endParaRPr lang="es-ES_tradnl"/>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s-ES_tradnl" smtClean="0"/>
              <a:t>José Carrascosa (ECO)</a:t>
            </a:r>
            <a:endParaRPr lang="es-ES_tradnl"/>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54ACE19-AAF7-4762-9DCF-57F5264B41DB}" type="slidenum">
              <a:rPr lang="es-ES_tradnl" smtClean="0"/>
              <a:t>‹#›</a:t>
            </a:fld>
            <a:endParaRPr lang="es-ES_tradnl"/>
          </a:p>
        </p:txBody>
      </p:sp>
    </p:spTree>
    <p:extLst>
      <p:ext uri="{BB962C8B-B14F-4D97-AF65-F5344CB8AC3E}">
        <p14:creationId xmlns:p14="http://schemas.microsoft.com/office/powerpoint/2010/main" val="2068605989"/>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1200" b="1">
                <a:latin typeface="Times" charset="0"/>
                <a:ea typeface="ＭＳ Ｐゴシック" charset="0"/>
                <a:cs typeface="+mn-cs"/>
              </a:defRPr>
            </a:lvl1pPr>
          </a:lstStyle>
          <a:p>
            <a:pPr>
              <a:defRPr/>
            </a:pPr>
            <a:endParaRPr lang="en-GB"/>
          </a:p>
        </p:txBody>
      </p:sp>
      <p:sp>
        <p:nvSpPr>
          <p:cNvPr id="12291" name="Rectangle 3"/>
          <p:cNvSpPr>
            <a:spLocks noGrp="1" noChangeArrowheads="1"/>
          </p:cNvSpPr>
          <p:nvPr>
            <p:ph type="dt" idx="1"/>
          </p:nvPr>
        </p:nvSpPr>
        <p:spPr bwMode="auto">
          <a:xfrm>
            <a:off x="3886200" y="0"/>
            <a:ext cx="2971800" cy="4572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lgn="r">
              <a:defRPr sz="1200" b="1">
                <a:latin typeface="Times" charset="0"/>
                <a:ea typeface="ＭＳ Ｐゴシック" charset="0"/>
                <a:cs typeface="+mn-cs"/>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2294" name="Rectangle 6"/>
          <p:cNvSpPr>
            <a:spLocks noGrp="1" noChangeArrowheads="1"/>
          </p:cNvSpPr>
          <p:nvPr>
            <p:ph type="ftr" sz="quarter" idx="4"/>
          </p:nvPr>
        </p:nvSpPr>
        <p:spPr bwMode="auto">
          <a:xfrm>
            <a:off x="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defRPr sz="1200" b="1">
                <a:latin typeface="Times" charset="0"/>
                <a:ea typeface="ＭＳ Ｐゴシック" charset="0"/>
                <a:cs typeface="+mn-cs"/>
              </a:defRPr>
            </a:lvl1pPr>
          </a:lstStyle>
          <a:p>
            <a:pPr>
              <a:defRPr/>
            </a:pPr>
            <a:r>
              <a:rPr lang="en-GB" smtClean="0"/>
              <a:t>José Carrascosa (ECO)</a:t>
            </a:r>
            <a:endParaRPr lang="en-GB"/>
          </a:p>
        </p:txBody>
      </p:sp>
      <p:sp>
        <p:nvSpPr>
          <p:cNvPr id="12295"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FAA26D3D-D897-4be2-8F04-BA451C77F1D7}"/>
          </a:extLst>
        </p:spPr>
        <p:txBody>
          <a:bodyPr vert="horz" wrap="square" lIns="91440" tIns="45720" rIns="91440" bIns="45720" numCol="1" anchor="b" anchorCtr="0" compatLnSpc="1">
            <a:prstTxWarp prst="textNoShape">
              <a:avLst/>
            </a:prstTxWarp>
          </a:bodyPr>
          <a:lstStyle>
            <a:lvl1pPr algn="r">
              <a:defRPr sz="1200" b="1" smtClean="0">
                <a:latin typeface="Times" charset="0"/>
              </a:defRPr>
            </a:lvl1pPr>
          </a:lstStyle>
          <a:p>
            <a:pPr>
              <a:defRPr/>
            </a:pPr>
            <a:fld id="{5811C05F-461C-4B43-A4BD-3FD390BA54AB}" type="slidenum">
              <a:rPr lang="en-GB"/>
              <a:pPr>
                <a:defRPr/>
              </a:pPr>
              <a:t>‹#›</a:t>
            </a:fld>
            <a:endParaRPr lang="en-GB"/>
          </a:p>
        </p:txBody>
      </p:sp>
    </p:spTree>
    <p:extLst>
      <p:ext uri="{BB962C8B-B14F-4D97-AF65-F5344CB8AC3E}">
        <p14:creationId xmlns:p14="http://schemas.microsoft.com/office/powerpoint/2010/main" val="3420076185"/>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Times"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smtClean="0">
              <a:ea typeface="ＭＳ Ｐゴシック" pitchFamily="34" charset="-128"/>
            </a:endParaRPr>
          </a:p>
        </p:txBody>
      </p:sp>
      <p:sp>
        <p:nvSpPr>
          <p:cNvPr id="922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Arial" pitchFamily="34" charset="0"/>
                <a:ea typeface="ＭＳ Ｐゴシック" pitchFamily="34" charset="-128"/>
              </a:defRPr>
            </a:lvl1pPr>
            <a:lvl2pPr marL="742950" indent="-285750">
              <a:defRPr sz="2200">
                <a:solidFill>
                  <a:schemeClr val="tx1"/>
                </a:solidFill>
                <a:latin typeface="Arial" pitchFamily="34" charset="0"/>
                <a:ea typeface="ＭＳ Ｐゴシック" pitchFamily="34" charset="-128"/>
              </a:defRPr>
            </a:lvl2pPr>
            <a:lvl3pPr marL="1143000" indent="-228600">
              <a:defRPr sz="2200">
                <a:solidFill>
                  <a:schemeClr val="tx1"/>
                </a:solidFill>
                <a:latin typeface="Arial" pitchFamily="34" charset="0"/>
                <a:ea typeface="ＭＳ Ｐゴシック" pitchFamily="34" charset="-128"/>
              </a:defRPr>
            </a:lvl3pPr>
            <a:lvl4pPr marL="1600200" indent="-228600">
              <a:defRPr sz="2200">
                <a:solidFill>
                  <a:schemeClr val="tx1"/>
                </a:solidFill>
                <a:latin typeface="Arial" pitchFamily="34" charset="0"/>
                <a:ea typeface="ＭＳ Ｐゴシック" pitchFamily="34" charset="-128"/>
              </a:defRPr>
            </a:lvl4pPr>
            <a:lvl5pPr marL="2057400" indent="-228600">
              <a:defRPr sz="22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200">
                <a:solidFill>
                  <a:schemeClr val="tx1"/>
                </a:solidFill>
                <a:latin typeface="Arial" pitchFamily="34" charset="0"/>
                <a:ea typeface="ＭＳ Ｐゴシック" pitchFamily="34" charset="-128"/>
              </a:defRPr>
            </a:lvl9pPr>
          </a:lstStyle>
          <a:p>
            <a:fld id="{65376F8F-84BD-41BE-86B8-51E726F3B51D}" type="slidenum">
              <a:rPr lang="en-GB" sz="1200">
                <a:latin typeface="Times" charset="0"/>
              </a:rPr>
              <a:pPr/>
              <a:t>1</a:t>
            </a:fld>
            <a:endParaRPr lang="en-GB" sz="1200">
              <a:latin typeface="Times" charset="0"/>
            </a:endParaRPr>
          </a:p>
        </p:txBody>
      </p:sp>
      <p:sp>
        <p:nvSpPr>
          <p:cNvPr id="2" name="Footer Placeholder 1"/>
          <p:cNvSpPr>
            <a:spLocks noGrp="1"/>
          </p:cNvSpPr>
          <p:nvPr>
            <p:ph type="ftr" sz="quarter" idx="10"/>
          </p:nvPr>
        </p:nvSpPr>
        <p:spPr/>
        <p:txBody>
          <a:bodyPr/>
          <a:lstStyle/>
          <a:p>
            <a:pPr>
              <a:defRPr/>
            </a:pPr>
            <a:r>
              <a:rPr lang="en-GB" smtClean="0"/>
              <a:t>José Carrascosa (ECO)</a:t>
            </a: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mtClean="0"/>
              <a:t>José Carrascosa (ECO)</a:t>
            </a:r>
            <a:endParaRPr lang="en-US"/>
          </a:p>
        </p:txBody>
      </p:sp>
      <p:sp>
        <p:nvSpPr>
          <p:cNvPr id="7" name="Rectangle 7"/>
          <p:cNvSpPr>
            <a:spLocks noGrp="1" noChangeArrowheads="1"/>
          </p:cNvSpPr>
          <p:nvPr>
            <p:ph type="sldNum" sz="quarter" idx="5"/>
          </p:nvPr>
        </p:nvSpPr>
        <p:spPr>
          <a:ln/>
        </p:spPr>
        <p:txBody>
          <a:bodyPr/>
          <a:lstStyle/>
          <a:p>
            <a:fld id="{527883B6-07C6-4D44-937F-18231D6666A0}" type="slidenum">
              <a:rPr lang="en-US"/>
              <a:pPr/>
              <a:t>4</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xfrm>
            <a:off x="914400" y="4341813"/>
            <a:ext cx="5029200" cy="4116387"/>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4"/>
          </p:nvPr>
        </p:nvSpPr>
        <p:spPr>
          <a:ln/>
        </p:spPr>
        <p:txBody>
          <a:bodyPr/>
          <a:lstStyle/>
          <a:p>
            <a:r>
              <a:rPr lang="en-US" smtClean="0"/>
              <a:t>José Carrascosa (ECO)</a:t>
            </a:r>
            <a:endParaRPr lang="en-US"/>
          </a:p>
        </p:txBody>
      </p:sp>
      <p:sp>
        <p:nvSpPr>
          <p:cNvPr id="7" name="Rectangle 7"/>
          <p:cNvSpPr>
            <a:spLocks noGrp="1" noChangeArrowheads="1"/>
          </p:cNvSpPr>
          <p:nvPr>
            <p:ph type="sldNum" sz="quarter" idx="5"/>
          </p:nvPr>
        </p:nvSpPr>
        <p:spPr>
          <a:ln/>
        </p:spPr>
        <p:txBody>
          <a:bodyPr/>
          <a:lstStyle/>
          <a:p>
            <a:fld id="{AC0598BD-863F-48E1-8D55-3065BCBD66B0}" type="slidenum">
              <a:rPr lang="en-US"/>
              <a:pPr/>
              <a:t>5</a:t>
            </a:fld>
            <a:endParaRPr lang="en-US"/>
          </a:p>
        </p:txBody>
      </p:sp>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xfrm>
            <a:off x="914400" y="4343400"/>
            <a:ext cx="5029200" cy="4114800"/>
          </a:xfrm>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Users/bess/Library/Mail%20Downloads" TargetMode="External"/><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8" descr="Macintosh HD:Users:bess:Library:Mail Downloads:"/>
          <p:cNvPicPr>
            <a:picLocks noChangeAspect="1" noChangeArrowheads="1"/>
          </p:cNvPicPr>
          <p:nvPr userDrawn="1"/>
        </p:nvPicPr>
        <p:blipFill>
          <a:blip r:embed="rId2" r:link="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ECO_rgb_grey-red.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6376988" y="539750"/>
            <a:ext cx="1908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Rectangle 3"/>
          <p:cNvSpPr>
            <a:spLocks noGrp="1" noChangeArrowheads="1"/>
          </p:cNvSpPr>
          <p:nvPr>
            <p:ph type="ctrTitle"/>
          </p:nvPr>
        </p:nvSpPr>
        <p:spPr>
          <a:xfrm>
            <a:off x="533400" y="2514600"/>
            <a:ext cx="7772400" cy="990600"/>
          </a:xfrm>
        </p:spPr>
        <p:txBody>
          <a:bodyPr/>
          <a:lstStyle>
            <a:lvl1pPr>
              <a:defRPr/>
            </a:lvl1pPr>
          </a:lstStyle>
          <a:p>
            <a:pPr lvl="0"/>
            <a:r>
              <a:rPr lang="en-GB" noProof="0" smtClean="0"/>
              <a:t>Click to edit Master title style</a:t>
            </a:r>
          </a:p>
        </p:txBody>
      </p:sp>
      <p:sp>
        <p:nvSpPr>
          <p:cNvPr id="8196" name="Rectangle 4"/>
          <p:cNvSpPr>
            <a:spLocks noGrp="1" noChangeArrowheads="1"/>
          </p:cNvSpPr>
          <p:nvPr>
            <p:ph type="subTitle" idx="1"/>
          </p:nvPr>
        </p:nvSpPr>
        <p:spPr>
          <a:xfrm>
            <a:off x="1905000" y="3352800"/>
            <a:ext cx="6400800" cy="381000"/>
          </a:xfrm>
        </p:spPr>
        <p:txBody>
          <a:bodyPr/>
          <a:lstStyle>
            <a:lvl1pPr marL="0" indent="0" algn="r">
              <a:buFontTx/>
              <a:buNone/>
              <a:defRPr sz="1600">
                <a:solidFill>
                  <a:srgbClr val="FFFFFF"/>
                </a:solidFill>
              </a:defRPr>
            </a:lvl1pPr>
          </a:lstStyle>
          <a:p>
            <a:pPr lvl="0"/>
            <a:r>
              <a:rPr lang="en-GB" noProof="0" smtClean="0"/>
              <a:t>Click to edit Master subtitle style</a:t>
            </a:r>
          </a:p>
        </p:txBody>
      </p:sp>
    </p:spTree>
    <p:extLst>
      <p:ext uri="{BB962C8B-B14F-4D97-AF65-F5344CB8AC3E}">
        <p14:creationId xmlns:p14="http://schemas.microsoft.com/office/powerpoint/2010/main" val="381134238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3086640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1446213"/>
            <a:ext cx="1885950" cy="4725987"/>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914400" y="1446213"/>
            <a:ext cx="5505450" cy="4725987"/>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38989365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914400" y="1446213"/>
            <a:ext cx="7543800" cy="533400"/>
          </a:xfrm>
        </p:spPr>
        <p:txBody>
          <a:bodyPr/>
          <a:lstStyle/>
          <a:p>
            <a:r>
              <a:rPr lang="en-GB" smtClean="0"/>
              <a:t>Click to edit Master title style</a:t>
            </a:r>
            <a:endParaRPr lang="en-US"/>
          </a:p>
        </p:txBody>
      </p:sp>
      <p:sp>
        <p:nvSpPr>
          <p:cNvPr id="3" name="Chart Placeholder 2"/>
          <p:cNvSpPr>
            <a:spLocks noGrp="1"/>
          </p:cNvSpPr>
          <p:nvPr>
            <p:ph type="chart" idx="1"/>
          </p:nvPr>
        </p:nvSpPr>
        <p:spPr>
          <a:xfrm>
            <a:off x="914400" y="2362200"/>
            <a:ext cx="7543800" cy="3810000"/>
          </a:xfrm>
        </p:spPr>
        <p:txBody>
          <a:bodyPr/>
          <a:lstStyle/>
          <a:p>
            <a:pPr lvl="0"/>
            <a:endParaRPr lang="en-US" noProof="0" smtClean="0"/>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904427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303395073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smtClean="0"/>
              <a:t>Click to edit Master text styles</a:t>
            </a:r>
          </a:p>
        </p:txBody>
      </p:sp>
      <p:sp>
        <p:nvSpPr>
          <p:cNvPr id="4" name="Rectangle 5"/>
          <p:cNvSpPr>
            <a:spLocks noGrp="1" noChangeArrowheads="1"/>
          </p:cNvSpPr>
          <p:nvPr>
            <p:ph type="ftr" sz="quarter" idx="10"/>
          </p:nvPr>
        </p:nvSpPr>
        <p:spPr>
          <a:xfrm>
            <a:off x="3923928" y="6595342"/>
            <a:ext cx="2895600" cy="262658"/>
          </a:xfrm>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398344164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9144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762500" y="2362200"/>
            <a:ext cx="3695700" cy="381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1238080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4197467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381721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221530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21078430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José Carrascosa (ECO)</a:t>
            </a:r>
            <a:endParaRPr lang="en-US" sz="1400">
              <a:solidFill>
                <a:schemeClr val="tx1"/>
              </a:solidFill>
              <a:latin typeface="Times" charset="0"/>
            </a:endParaRPr>
          </a:p>
        </p:txBody>
      </p:sp>
    </p:spTree>
    <p:extLst>
      <p:ext uri="{BB962C8B-B14F-4D97-AF65-F5344CB8AC3E}">
        <p14:creationId xmlns:p14="http://schemas.microsoft.com/office/powerpoint/2010/main" val="2030617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Users/bess/Library/Mail%20Downloads"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Picture 7" descr="Macintosh HD:Users:bess:Library:Mail Downloads:"/>
          <p:cNvPicPr>
            <a:picLocks noChangeAspect="1" noChangeArrowheads="1"/>
          </p:cNvPicPr>
          <p:nvPr userDrawn="1"/>
        </p:nvPicPr>
        <p:blipFill>
          <a:blip r:embed="rId14" r:link="rId15">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914400" y="1446213"/>
            <a:ext cx="7543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914400" y="2362200"/>
            <a:ext cx="75438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899592" y="6165304"/>
            <a:ext cx="2895600" cy="533400"/>
          </a:xfrm>
          <a:prstGeom prst="rect">
            <a:avLst/>
          </a:prstGeom>
          <a:noFill/>
          <a:ln>
            <a:noFill/>
          </a:ln>
          <a:effectLst/>
          <a:extLst>
            <a:ext uri="{FAA26D3D-D897-4be2-8F04-BA451C77F1D7}"/>
          </a:extLst>
        </p:spPr>
        <p:txBody>
          <a:bodyPr vert="horz" wrap="square" lIns="91440" tIns="45720" rIns="91440" bIns="45720" numCol="1" anchor="t" anchorCtr="0" compatLnSpc="1">
            <a:prstTxWarp prst="textNoShape">
              <a:avLst/>
            </a:prstTxWarp>
          </a:bodyPr>
          <a:lstStyle>
            <a:lvl1pPr>
              <a:defRPr sz="900">
                <a:solidFill>
                  <a:srgbClr val="887F6E"/>
                </a:solidFill>
                <a:latin typeface="Arial" charset="0"/>
                <a:ea typeface="ＭＳ Ｐゴシック" charset="0"/>
                <a:cs typeface="+mn-cs"/>
              </a:defRPr>
            </a:lvl1pPr>
          </a:lstStyle>
          <a:p>
            <a:r>
              <a:rPr lang="en-GB" sz="1400" smtClean="0">
                <a:solidFill>
                  <a:schemeClr val="accent2"/>
                </a:solidFill>
                <a:latin typeface="Verdana" pitchFamily="34" charset="0"/>
              </a:rPr>
              <a:t>José Carrascosa (ECO)</a:t>
            </a:r>
            <a:endParaRPr lang="en-US" sz="1400" dirty="0">
              <a:solidFill>
                <a:schemeClr val="tx1"/>
              </a:solidFill>
              <a:latin typeface="Times" charset="0"/>
            </a:endParaRPr>
          </a:p>
        </p:txBody>
      </p:sp>
      <p:pic>
        <p:nvPicPr>
          <p:cNvPr id="2054" name="Picture 3" descr="ECO_rgb_grey-red.jpg"/>
          <p:cNvPicPr>
            <a:picLocks noChangeAspect="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6724650" y="493713"/>
            <a:ext cx="172720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99"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iming>
    <p:tnLst>
      <p:par>
        <p:cTn id="1" dur="indefinite" restart="never" nodeType="tmRoot"/>
      </p:par>
    </p:tnLst>
  </p:timing>
  <p:hf sldNum="0" hdr="0" ftr="0" dt="0"/>
  <p:txStyles>
    <p:titleStyle>
      <a:lvl1pPr algn="r" rtl="0" eaLnBrk="0" fontAlgn="base" hangingPunct="0">
        <a:spcBef>
          <a:spcPct val="0"/>
        </a:spcBef>
        <a:spcAft>
          <a:spcPct val="0"/>
        </a:spcAft>
        <a:defRPr sz="2400" b="1">
          <a:solidFill>
            <a:srgbClr val="FFFFFF"/>
          </a:solidFill>
          <a:latin typeface="+mj-lt"/>
          <a:ea typeface="+mj-ea"/>
          <a:cs typeface="ＭＳ Ｐゴシック" charset="0"/>
        </a:defRPr>
      </a:lvl1pPr>
      <a:lvl2pPr algn="r" rtl="0" eaLnBrk="0" fontAlgn="base" hangingPunct="0">
        <a:spcBef>
          <a:spcPct val="0"/>
        </a:spcBef>
        <a:spcAft>
          <a:spcPct val="0"/>
        </a:spcAft>
        <a:defRPr sz="2400" b="1">
          <a:solidFill>
            <a:srgbClr val="FFFFFF"/>
          </a:solidFill>
          <a:latin typeface="Arial" charset="0"/>
          <a:ea typeface="ＭＳ Ｐゴシック" charset="0"/>
          <a:cs typeface="ＭＳ Ｐゴシック" charset="0"/>
        </a:defRPr>
      </a:lvl2pPr>
      <a:lvl3pPr algn="r" rtl="0" eaLnBrk="0" fontAlgn="base" hangingPunct="0">
        <a:spcBef>
          <a:spcPct val="0"/>
        </a:spcBef>
        <a:spcAft>
          <a:spcPct val="0"/>
        </a:spcAft>
        <a:defRPr sz="2400" b="1">
          <a:solidFill>
            <a:srgbClr val="FFFFFF"/>
          </a:solidFill>
          <a:latin typeface="Arial" charset="0"/>
          <a:ea typeface="ＭＳ Ｐゴシック" charset="0"/>
          <a:cs typeface="ＭＳ Ｐゴシック" charset="0"/>
        </a:defRPr>
      </a:lvl3pPr>
      <a:lvl4pPr algn="r" rtl="0" eaLnBrk="0" fontAlgn="base" hangingPunct="0">
        <a:spcBef>
          <a:spcPct val="0"/>
        </a:spcBef>
        <a:spcAft>
          <a:spcPct val="0"/>
        </a:spcAft>
        <a:defRPr sz="2400" b="1">
          <a:solidFill>
            <a:srgbClr val="FFFFFF"/>
          </a:solidFill>
          <a:latin typeface="Arial" charset="0"/>
          <a:ea typeface="ＭＳ Ｐゴシック" charset="0"/>
          <a:cs typeface="ＭＳ Ｐゴシック" charset="0"/>
        </a:defRPr>
      </a:lvl4pPr>
      <a:lvl5pPr algn="r" rtl="0" eaLnBrk="0" fontAlgn="base" hangingPunct="0">
        <a:spcBef>
          <a:spcPct val="0"/>
        </a:spcBef>
        <a:spcAft>
          <a:spcPct val="0"/>
        </a:spcAft>
        <a:defRPr sz="2400" b="1">
          <a:solidFill>
            <a:srgbClr val="FFFFFF"/>
          </a:solidFill>
          <a:latin typeface="Arial" charset="0"/>
          <a:ea typeface="ＭＳ Ｐゴシック" charset="0"/>
          <a:cs typeface="ＭＳ Ｐゴシック" charset="0"/>
        </a:defRPr>
      </a:lvl5pPr>
      <a:lvl6pPr marL="457200" algn="r" rtl="0" fontAlgn="base">
        <a:spcBef>
          <a:spcPct val="0"/>
        </a:spcBef>
        <a:spcAft>
          <a:spcPct val="0"/>
        </a:spcAft>
        <a:defRPr sz="2400" b="1">
          <a:solidFill>
            <a:srgbClr val="FFFFFF"/>
          </a:solidFill>
          <a:latin typeface="Arial" charset="0"/>
          <a:ea typeface="ＭＳ Ｐゴシック" charset="0"/>
        </a:defRPr>
      </a:lvl6pPr>
      <a:lvl7pPr marL="914400" algn="r" rtl="0" fontAlgn="base">
        <a:spcBef>
          <a:spcPct val="0"/>
        </a:spcBef>
        <a:spcAft>
          <a:spcPct val="0"/>
        </a:spcAft>
        <a:defRPr sz="2400" b="1">
          <a:solidFill>
            <a:srgbClr val="FFFFFF"/>
          </a:solidFill>
          <a:latin typeface="Arial" charset="0"/>
          <a:ea typeface="ＭＳ Ｐゴシック" charset="0"/>
        </a:defRPr>
      </a:lvl7pPr>
      <a:lvl8pPr marL="1371600" algn="r" rtl="0" fontAlgn="base">
        <a:spcBef>
          <a:spcPct val="0"/>
        </a:spcBef>
        <a:spcAft>
          <a:spcPct val="0"/>
        </a:spcAft>
        <a:defRPr sz="2400" b="1">
          <a:solidFill>
            <a:srgbClr val="FFFFFF"/>
          </a:solidFill>
          <a:latin typeface="Arial" charset="0"/>
          <a:ea typeface="ＭＳ Ｐゴシック" charset="0"/>
        </a:defRPr>
      </a:lvl8pPr>
      <a:lvl9pPr marL="1828800" algn="r" rtl="0" fontAlgn="base">
        <a:spcBef>
          <a:spcPct val="0"/>
        </a:spcBef>
        <a:spcAft>
          <a:spcPct val="0"/>
        </a:spcAft>
        <a:defRPr sz="2400" b="1">
          <a:solidFill>
            <a:srgbClr val="FFFFFF"/>
          </a:solidFill>
          <a:latin typeface="Arial" charset="0"/>
          <a:ea typeface="ＭＳ Ｐゴシック" charset="0"/>
        </a:defRPr>
      </a:lvl9pPr>
    </p:titleStyle>
    <p:bodyStyle>
      <a:lvl1pPr marL="342900" indent="-342900" algn="l" rtl="0" eaLnBrk="0" fontAlgn="base" hangingPunct="0">
        <a:spcBef>
          <a:spcPct val="20000"/>
        </a:spcBef>
        <a:spcAft>
          <a:spcPct val="0"/>
        </a:spcAft>
        <a:buChar char="•"/>
        <a:defRPr sz="2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seamcat.org/" TargetMode="External"/><Relationship Id="rId1" Type="http://schemas.openxmlformats.org/officeDocument/2006/relationships/slideLayout" Target="../slideLayouts/slideLayout2.xml"/><Relationship Id="rId6" Type="http://schemas.openxmlformats.org/officeDocument/2006/relationships/image" Target="cid:image006.jpg@01D17F70.FBD91E30" TargetMode="External"/><Relationship Id="rId5" Type="http://schemas.openxmlformats.org/officeDocument/2006/relationships/image" Target="../media/image7.jpeg"/><Relationship Id="rId4" Type="http://schemas.openxmlformats.org/officeDocument/2006/relationships/image" Target="cid:image005.jpg@01D17F70.FBD91E30"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seamcat.org/"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cept.org/files/1050/SEAMCAT%20Handbook/Draft%20ECCRep252%20-%20SEAMCAT%20Handbook%20-%20Version%202%20-%20January%202016.pdf"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www.cept.org/ecc/groups/ecc/wg-se/stg/client/introduction/"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 name="Rectangle 15"/>
          <p:cNvSpPr>
            <a:spLocks noGrp="1" noChangeArrowheads="1"/>
          </p:cNvSpPr>
          <p:nvPr>
            <p:ph type="ctrTitle"/>
          </p:nvPr>
        </p:nvSpPr>
        <p:spPr>
          <a:xfrm>
            <a:off x="3851920" y="2352872"/>
            <a:ext cx="5101952" cy="1418456"/>
          </a:xfrm>
          <a:extLst>
            <a:ext uri="{FAA26D3D-D897-4be2-8F04-BA451C77F1D7}"/>
          </a:extLst>
        </p:spPr>
        <p:txBody>
          <a:bodyPr/>
          <a:lstStyle/>
          <a:p>
            <a:pPr algn="ctr" eaLnBrk="1" hangingPunct="1">
              <a:defRPr/>
            </a:pPr>
            <a:r>
              <a:rPr lang="en-US" sz="4400" dirty="0" smtClean="0">
                <a:cs typeface="+mj-cs"/>
              </a:rPr>
              <a:t>SEAMCAT </a:t>
            </a:r>
            <a:endParaRPr lang="en-GB" sz="4400" dirty="0" smtClean="0">
              <a:cs typeface="+mj-cs"/>
            </a:endParaRPr>
          </a:p>
        </p:txBody>
      </p:sp>
      <p:pic>
        <p:nvPicPr>
          <p:cNvPr id="1026" name="Picture 2" descr="SEAMCAT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260648"/>
            <a:ext cx="1239664" cy="1239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ubtitle 2"/>
          <p:cNvSpPr txBox="1">
            <a:spLocks/>
          </p:cNvSpPr>
          <p:nvPr/>
        </p:nvSpPr>
        <p:spPr bwMode="auto">
          <a:xfrm>
            <a:off x="148855" y="2423345"/>
            <a:ext cx="2732567" cy="1415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r" rtl="0" eaLnBrk="0" fontAlgn="base" hangingPunct="0">
              <a:spcBef>
                <a:spcPct val="20000"/>
              </a:spcBef>
              <a:spcAft>
                <a:spcPct val="0"/>
              </a:spcAft>
              <a:buFontTx/>
              <a:buNone/>
              <a:defRPr sz="1600">
                <a:solidFill>
                  <a:srgbClr val="FFFFFF"/>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pPr algn="l"/>
            <a:r>
              <a:rPr lang="es-ES_tradnl" sz="1200" kern="0" dirty="0" err="1" smtClean="0"/>
              <a:t>European</a:t>
            </a:r>
            <a:r>
              <a:rPr lang="es-ES_tradnl" sz="1200" kern="0" dirty="0" smtClean="0"/>
              <a:t> </a:t>
            </a:r>
            <a:r>
              <a:rPr lang="es-ES_tradnl" sz="1200" kern="0" dirty="0" err="1" smtClean="0"/>
              <a:t>Communications</a:t>
            </a:r>
            <a:r>
              <a:rPr lang="es-ES_tradnl" sz="1200" kern="0" dirty="0" smtClean="0"/>
              <a:t> Office</a:t>
            </a:r>
          </a:p>
          <a:p>
            <a:pPr algn="l"/>
            <a:r>
              <a:rPr lang="es-ES_tradnl" sz="1200" kern="0" dirty="0" smtClean="0"/>
              <a:t>José Carrascosa - SEAMCAT Manager </a:t>
            </a:r>
          </a:p>
          <a:p>
            <a:pPr algn="l"/>
            <a:r>
              <a:rPr lang="es-ES_tradnl" sz="1200" kern="0" dirty="0" smtClean="0"/>
              <a:t>jose.carrascosa@eco.cept.org</a:t>
            </a:r>
          </a:p>
          <a:p>
            <a:pPr algn="l"/>
            <a:endParaRPr lang="es-ES_tradnl" sz="1200" kern="0" dirty="0" smtClean="0"/>
          </a:p>
          <a:p>
            <a:pPr algn="l"/>
            <a:r>
              <a:rPr lang="es-ES_tradnl" sz="1200" kern="0" dirty="0" smtClean="0"/>
              <a:t>5 </a:t>
            </a:r>
            <a:r>
              <a:rPr lang="es-ES_tradnl" sz="1200" kern="0" dirty="0" err="1" smtClean="0"/>
              <a:t>April</a:t>
            </a:r>
            <a:r>
              <a:rPr lang="es-ES_tradnl" sz="1200" kern="0" dirty="0" smtClean="0"/>
              <a:t> 2016</a:t>
            </a:r>
          </a:p>
          <a:p>
            <a:pPr algn="l"/>
            <a:endParaRPr lang="es-ES_tradnl" sz="1200" kern="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SEAMCAT 5</a:t>
            </a:r>
            <a:endParaRPr lang="es-ES_tradnl" dirty="0"/>
          </a:p>
        </p:txBody>
      </p:sp>
      <p:sp>
        <p:nvSpPr>
          <p:cNvPr id="3" name="Content Placeholder 2"/>
          <p:cNvSpPr>
            <a:spLocks noGrp="1"/>
          </p:cNvSpPr>
          <p:nvPr>
            <p:ph idx="1"/>
          </p:nvPr>
        </p:nvSpPr>
        <p:spPr/>
        <p:txBody>
          <a:bodyPr/>
          <a:lstStyle/>
          <a:p>
            <a:r>
              <a:rPr lang="en-GB" sz="3600" b="1" dirty="0"/>
              <a:t>Increased computation </a:t>
            </a:r>
            <a:r>
              <a:rPr lang="en-GB" sz="3600" b="1" dirty="0" smtClean="0">
                <a:solidFill>
                  <a:srgbClr val="FF0000"/>
                </a:solidFill>
              </a:rPr>
              <a:t>speed</a:t>
            </a:r>
            <a:endParaRPr lang="en-GB" sz="3600" dirty="0">
              <a:solidFill>
                <a:srgbClr val="FF0000"/>
              </a:solidFill>
            </a:endParaRPr>
          </a:p>
          <a:p>
            <a:r>
              <a:rPr lang="en-GB" sz="3600" b="1" dirty="0"/>
              <a:t>Increased </a:t>
            </a:r>
            <a:r>
              <a:rPr lang="en-GB" sz="3600" b="1" dirty="0" smtClean="0">
                <a:solidFill>
                  <a:srgbClr val="FF0000"/>
                </a:solidFill>
              </a:rPr>
              <a:t>flexibility</a:t>
            </a:r>
            <a:endParaRPr lang="en-GB" sz="3600" dirty="0">
              <a:solidFill>
                <a:srgbClr val="FF0000"/>
              </a:solidFill>
            </a:endParaRPr>
          </a:p>
          <a:p>
            <a:r>
              <a:rPr lang="en-GB" sz="3600" b="1" dirty="0"/>
              <a:t>Increased </a:t>
            </a:r>
            <a:r>
              <a:rPr lang="en-GB" sz="3600" b="1" dirty="0" smtClean="0">
                <a:solidFill>
                  <a:srgbClr val="FF0000"/>
                </a:solidFill>
              </a:rPr>
              <a:t>transparency</a:t>
            </a:r>
            <a:r>
              <a:rPr lang="en-GB" sz="3600" b="1" dirty="0" smtClean="0"/>
              <a:t> and </a:t>
            </a:r>
            <a:r>
              <a:rPr lang="en-GB" sz="3600" b="1" dirty="0" smtClean="0">
                <a:solidFill>
                  <a:srgbClr val="FF0000"/>
                </a:solidFill>
              </a:rPr>
              <a:t>reliability</a:t>
            </a:r>
            <a:endParaRPr lang="en-GB" sz="3600" dirty="0">
              <a:solidFill>
                <a:srgbClr val="FF0000"/>
              </a:solidFill>
            </a:endParaRPr>
          </a:p>
        </p:txBody>
      </p:sp>
    </p:spTree>
    <p:extLst>
      <p:ext uri="{BB962C8B-B14F-4D97-AF65-F5344CB8AC3E}">
        <p14:creationId xmlns:p14="http://schemas.microsoft.com/office/powerpoint/2010/main" val="3607655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Increased computation </a:t>
            </a:r>
            <a:r>
              <a:rPr lang="en-GB" dirty="0">
                <a:solidFill>
                  <a:srgbClr val="FF0000"/>
                </a:solidFill>
              </a:rPr>
              <a:t>speed</a:t>
            </a:r>
            <a:br>
              <a:rPr lang="en-GB" dirty="0">
                <a:solidFill>
                  <a:srgbClr val="FF0000"/>
                </a:solidFill>
              </a:rPr>
            </a:br>
            <a:endParaRPr lang="es-ES_tradnl" dirty="0"/>
          </a:p>
        </p:txBody>
      </p:sp>
      <p:sp>
        <p:nvSpPr>
          <p:cNvPr id="3" name="Content Placeholder 2"/>
          <p:cNvSpPr>
            <a:spLocks noGrp="1"/>
          </p:cNvSpPr>
          <p:nvPr>
            <p:ph idx="1"/>
          </p:nvPr>
        </p:nvSpPr>
        <p:spPr/>
        <p:txBody>
          <a:bodyPr/>
          <a:lstStyle/>
          <a:p>
            <a:pPr lvl="0"/>
            <a:r>
              <a:rPr lang="en-GB" dirty="0"/>
              <a:t>Introduction of </a:t>
            </a:r>
            <a:r>
              <a:rPr lang="en-GB" b="1" dirty="0"/>
              <a:t>parallel processing</a:t>
            </a:r>
            <a:r>
              <a:rPr lang="en-GB" dirty="0"/>
              <a:t>, using the full capability </a:t>
            </a:r>
            <a:r>
              <a:rPr lang="en-GB" dirty="0" smtClean="0"/>
              <a:t>of computers with multi-core processors</a:t>
            </a:r>
            <a:endParaRPr lang="en-GB" dirty="0"/>
          </a:p>
          <a:p>
            <a:pPr lvl="0"/>
            <a:r>
              <a:rPr lang="en-GB" b="1" dirty="0"/>
              <a:t>Code optimization</a:t>
            </a:r>
            <a:r>
              <a:rPr lang="en-GB" dirty="0"/>
              <a:t> of heavy algorithms, which is a continuous effort in each SEAMCAT release</a:t>
            </a:r>
          </a:p>
          <a:p>
            <a:endParaRPr lang="es-ES_tradnl" dirty="0"/>
          </a:p>
        </p:txBody>
      </p:sp>
    </p:spTree>
    <p:extLst>
      <p:ext uri="{BB962C8B-B14F-4D97-AF65-F5344CB8AC3E}">
        <p14:creationId xmlns:p14="http://schemas.microsoft.com/office/powerpoint/2010/main" val="112815799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Increased computation </a:t>
            </a:r>
            <a:r>
              <a:rPr lang="en-GB" dirty="0">
                <a:solidFill>
                  <a:srgbClr val="FF0000"/>
                </a:solidFill>
              </a:rPr>
              <a:t>speed</a:t>
            </a:r>
            <a:br>
              <a:rPr lang="en-GB" dirty="0">
                <a:solidFill>
                  <a:srgbClr val="FF0000"/>
                </a:solidFill>
              </a:rPr>
            </a:br>
            <a:endParaRPr lang="es-ES_tradnl" dirty="0"/>
          </a:p>
        </p:txBody>
      </p:sp>
      <p:sp>
        <p:nvSpPr>
          <p:cNvPr id="6" name="Content Placeholder 3"/>
          <p:cNvSpPr>
            <a:spLocks noGrp="1"/>
          </p:cNvSpPr>
          <p:nvPr>
            <p:ph idx="1"/>
          </p:nvPr>
        </p:nvSpPr>
        <p:spPr>
          <a:xfrm>
            <a:off x="467544" y="2067272"/>
            <a:ext cx="7543800" cy="3810000"/>
          </a:xfrm>
        </p:spPr>
        <p:txBody>
          <a:bodyPr/>
          <a:lstStyle/>
          <a:p>
            <a:r>
              <a:rPr lang="da-DK" sz="2400" dirty="0" smtClean="0"/>
              <a:t>Parallel processing</a:t>
            </a:r>
          </a:p>
          <a:p>
            <a:pPr lvl="1"/>
            <a:r>
              <a:rPr lang="da-DK" sz="2000" dirty="0" smtClean="0">
                <a:sym typeface="Wingdings" panose="05000000000000000000" pitchFamily="2" charset="2"/>
              </a:rPr>
              <a:t>Using the full capability of computers with multi core processors</a:t>
            </a:r>
            <a:endParaRPr lang="da-DK" sz="2000" dirty="0" smtClean="0"/>
          </a:p>
          <a:p>
            <a:r>
              <a:rPr lang="da-DK" sz="2400" dirty="0" smtClean="0"/>
              <a:t>Optimization of some known heavy algorithms</a:t>
            </a:r>
          </a:p>
          <a:p>
            <a:r>
              <a:rPr lang="da-DK" sz="2400" dirty="0" smtClean="0"/>
              <a:t>CDMA UL default setup with 10 events – An example</a:t>
            </a:r>
          </a:p>
          <a:p>
            <a:pPr lvl="1"/>
            <a:r>
              <a:rPr lang="da-DK" sz="2000" dirty="0" smtClean="0"/>
              <a:t>Version 4: 100 seconds</a:t>
            </a:r>
          </a:p>
          <a:p>
            <a:pPr lvl="1"/>
            <a:r>
              <a:rPr lang="da-DK" sz="2000" dirty="0" smtClean="0"/>
              <a:t>Version 5: 22 seconds</a:t>
            </a:r>
          </a:p>
          <a:p>
            <a:endParaRPr lang="en-US" sz="2400" dirty="0" smtClean="0"/>
          </a:p>
          <a:p>
            <a:endParaRPr lang="en-US" sz="2400" dirty="0"/>
          </a:p>
        </p:txBody>
      </p:sp>
      <p:pic>
        <p:nvPicPr>
          <p:cNvPr id="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5273824"/>
            <a:ext cx="7789265" cy="1584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5724128" y="4297451"/>
            <a:ext cx="1778051" cy="584775"/>
          </a:xfrm>
          <a:prstGeom prst="rect">
            <a:avLst/>
          </a:prstGeom>
          <a:noFill/>
        </p:spPr>
        <p:txBody>
          <a:bodyPr wrap="none" rtlCol="0">
            <a:spAutoFit/>
          </a:bodyPr>
          <a:lstStyle/>
          <a:p>
            <a:r>
              <a:rPr lang="da-DK" sz="3200" b="1" dirty="0" smtClean="0">
                <a:solidFill>
                  <a:srgbClr val="FF0000"/>
                </a:solidFill>
              </a:rPr>
              <a:t>Factor 4</a:t>
            </a:r>
            <a:endParaRPr lang="en-US" sz="4400" b="1" dirty="0">
              <a:solidFill>
                <a:srgbClr val="FF0000"/>
              </a:solidFill>
            </a:endParaRPr>
          </a:p>
        </p:txBody>
      </p:sp>
    </p:spTree>
    <p:extLst>
      <p:ext uri="{BB962C8B-B14F-4D97-AF65-F5344CB8AC3E}">
        <p14:creationId xmlns:p14="http://schemas.microsoft.com/office/powerpoint/2010/main" val="41936590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Increased </a:t>
            </a:r>
            <a:r>
              <a:rPr lang="en-GB" dirty="0" smtClean="0">
                <a:solidFill>
                  <a:srgbClr val="FF0000"/>
                </a:solidFill>
              </a:rPr>
              <a:t>flexibility</a:t>
            </a:r>
            <a:r>
              <a:rPr lang="en-GB" dirty="0">
                <a:solidFill>
                  <a:srgbClr val="FF0000"/>
                </a:solidFill>
              </a:rPr>
              <a:t/>
            </a:r>
            <a:br>
              <a:rPr lang="en-GB" dirty="0">
                <a:solidFill>
                  <a:srgbClr val="FF0000"/>
                </a:solidFill>
              </a:rPr>
            </a:br>
            <a:endParaRPr lang="es-ES_tradnl" dirty="0"/>
          </a:p>
        </p:txBody>
      </p:sp>
      <p:sp>
        <p:nvSpPr>
          <p:cNvPr id="3" name="Content Placeholder 2"/>
          <p:cNvSpPr>
            <a:spLocks noGrp="1"/>
          </p:cNvSpPr>
          <p:nvPr>
            <p:ph idx="1"/>
          </p:nvPr>
        </p:nvSpPr>
        <p:spPr>
          <a:xfrm>
            <a:off x="179512" y="2348880"/>
            <a:ext cx="4752527" cy="2664296"/>
          </a:xfrm>
        </p:spPr>
        <p:txBody>
          <a:bodyPr/>
          <a:lstStyle/>
          <a:p>
            <a:pPr lvl="0"/>
            <a:r>
              <a:rPr lang="en-GB" sz="2400" b="1" dirty="0"/>
              <a:t>Event Processing Plugin (EPP):</a:t>
            </a:r>
            <a:r>
              <a:rPr lang="en-GB" sz="2400" dirty="0"/>
              <a:t> this new feature allows users to extend SEAMCAT core functionalities by implementing their own algorithms, using the SEAMCAT interface </a:t>
            </a:r>
            <a:endParaRPr lang="en-GB"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39" y="2348880"/>
            <a:ext cx="4044629" cy="25284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2"/>
          <p:cNvSpPr txBox="1">
            <a:spLocks/>
          </p:cNvSpPr>
          <p:nvPr/>
        </p:nvSpPr>
        <p:spPr bwMode="auto">
          <a:xfrm>
            <a:off x="331912" y="5013176"/>
            <a:ext cx="8644756" cy="1592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200">
                <a:solidFill>
                  <a:schemeClr val="tx1"/>
                </a:solidFill>
                <a:latin typeface="+mn-lt"/>
                <a:ea typeface="+mn-ea"/>
                <a:cs typeface="ＭＳ Ｐゴシック" charset="0"/>
              </a:defRPr>
            </a:lvl1pPr>
            <a:lvl2pPr marL="742950" indent="-285750" algn="l" rtl="0" eaLnBrk="0" fontAlgn="base" hangingPunct="0">
              <a:spcBef>
                <a:spcPct val="20000"/>
              </a:spcBef>
              <a:spcAft>
                <a:spcPct val="0"/>
              </a:spcAft>
              <a:buChar char="–"/>
              <a:defRPr sz="2000">
                <a:solidFill>
                  <a:schemeClr val="tx1"/>
                </a:solidFill>
                <a:latin typeface="+mn-lt"/>
                <a:ea typeface="+mn-ea"/>
              </a:defRPr>
            </a:lvl2pPr>
            <a:lvl3pPr marL="1143000" indent="-228600" algn="l" rtl="0" eaLnBrk="0" fontAlgn="base" hangingPunct="0">
              <a:spcBef>
                <a:spcPct val="20000"/>
              </a:spcBef>
              <a:spcAft>
                <a:spcPct val="0"/>
              </a:spcAft>
              <a:buChar char="•"/>
              <a:defRPr>
                <a:solidFill>
                  <a:schemeClr val="tx1"/>
                </a:solidFill>
                <a:latin typeface="+mn-lt"/>
                <a:ea typeface="+mn-ea"/>
              </a:defRPr>
            </a:lvl3pPr>
            <a:lvl4pPr marL="1600200" indent="-228600" algn="l" rtl="0" eaLnBrk="0" fontAlgn="base" hangingPunct="0">
              <a:spcBef>
                <a:spcPct val="20000"/>
              </a:spcBef>
              <a:spcAft>
                <a:spcPct val="0"/>
              </a:spcAft>
              <a:buChar char="–"/>
              <a:defRPr sz="1600">
                <a:solidFill>
                  <a:schemeClr val="tx1"/>
                </a:solidFill>
                <a:latin typeface="+mn-lt"/>
                <a:ea typeface="+mn-ea"/>
              </a:defRPr>
            </a:lvl4pPr>
            <a:lvl5pPr marL="2057400" indent="-228600" algn="l" rtl="0" eaLnBrk="0" fontAlgn="base" hangingPunct="0">
              <a:spcBef>
                <a:spcPct val="20000"/>
              </a:spcBef>
              <a:spcAft>
                <a:spcPct val="0"/>
              </a:spcAft>
              <a:buChar char="»"/>
              <a:defRPr sz="1400">
                <a:solidFill>
                  <a:schemeClr val="tx1"/>
                </a:solidFill>
                <a:latin typeface="+mn-lt"/>
                <a:ea typeface="+mn-ea"/>
              </a:defRPr>
            </a:lvl5pPr>
            <a:lvl6pPr marL="2514600" indent="-228600" algn="l" rtl="0" fontAlgn="base">
              <a:spcBef>
                <a:spcPct val="20000"/>
              </a:spcBef>
              <a:spcAft>
                <a:spcPct val="0"/>
              </a:spcAft>
              <a:buChar char="»"/>
              <a:defRPr sz="1400">
                <a:solidFill>
                  <a:schemeClr val="tx1"/>
                </a:solidFill>
                <a:latin typeface="+mn-lt"/>
                <a:ea typeface="+mn-ea"/>
              </a:defRPr>
            </a:lvl6pPr>
            <a:lvl7pPr marL="2971800" indent="-228600" algn="l" rtl="0" fontAlgn="base">
              <a:spcBef>
                <a:spcPct val="20000"/>
              </a:spcBef>
              <a:spcAft>
                <a:spcPct val="0"/>
              </a:spcAft>
              <a:buChar char="»"/>
              <a:defRPr sz="1400">
                <a:solidFill>
                  <a:schemeClr val="tx1"/>
                </a:solidFill>
                <a:latin typeface="+mn-lt"/>
                <a:ea typeface="+mn-ea"/>
              </a:defRPr>
            </a:lvl7pPr>
            <a:lvl8pPr marL="3429000" indent="-228600" algn="l" rtl="0" fontAlgn="base">
              <a:spcBef>
                <a:spcPct val="20000"/>
              </a:spcBef>
              <a:spcAft>
                <a:spcPct val="0"/>
              </a:spcAft>
              <a:buChar char="»"/>
              <a:defRPr sz="1400">
                <a:solidFill>
                  <a:schemeClr val="tx1"/>
                </a:solidFill>
                <a:latin typeface="+mn-lt"/>
                <a:ea typeface="+mn-ea"/>
              </a:defRPr>
            </a:lvl8pPr>
            <a:lvl9pPr marL="3886200" indent="-228600" algn="l" rtl="0" fontAlgn="base">
              <a:spcBef>
                <a:spcPct val="20000"/>
              </a:spcBef>
              <a:spcAft>
                <a:spcPct val="0"/>
              </a:spcAft>
              <a:buChar char="»"/>
              <a:defRPr sz="1400">
                <a:solidFill>
                  <a:schemeClr val="tx1"/>
                </a:solidFill>
                <a:latin typeface="+mn-lt"/>
                <a:ea typeface="+mn-ea"/>
              </a:defRPr>
            </a:lvl9pPr>
          </a:lstStyle>
          <a:p>
            <a:r>
              <a:rPr lang="en-GB" sz="2400" b="1" kern="0" dirty="0" smtClean="0"/>
              <a:t>A growing internal Plugin Library which contains:</a:t>
            </a:r>
            <a:endParaRPr lang="en-GB" sz="2400" kern="0" dirty="0" smtClean="0"/>
          </a:p>
          <a:p>
            <a:pPr lvl="1"/>
            <a:r>
              <a:rPr lang="en-GB" kern="0" dirty="0" smtClean="0"/>
              <a:t>Antenna plugins (AP) with pre-defined patterns</a:t>
            </a:r>
          </a:p>
          <a:p>
            <a:pPr lvl="1"/>
            <a:r>
              <a:rPr lang="en-GB" kern="0" dirty="0" smtClean="0"/>
              <a:t>Propagation model plugins (PMP)</a:t>
            </a:r>
            <a:endParaRPr lang="en-GB" kern="0" dirty="0"/>
          </a:p>
        </p:txBody>
      </p:sp>
    </p:spTree>
    <p:extLst>
      <p:ext uri="{BB962C8B-B14F-4D97-AF65-F5344CB8AC3E}">
        <p14:creationId xmlns:p14="http://schemas.microsoft.com/office/powerpoint/2010/main" val="2979480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8"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847" y="3068960"/>
            <a:ext cx="7736922"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pPr algn="ctr"/>
            <a:r>
              <a:rPr lang="da-DK" dirty="0" smtClean="0"/>
              <a:t>EPP</a:t>
            </a:r>
            <a:endParaRPr lang="en-US" dirty="0"/>
          </a:p>
        </p:txBody>
      </p:sp>
      <p:sp>
        <p:nvSpPr>
          <p:cNvPr id="3" name="Content Placeholder 2"/>
          <p:cNvSpPr>
            <a:spLocks noGrp="1"/>
          </p:cNvSpPr>
          <p:nvPr>
            <p:ph sz="half" idx="1"/>
          </p:nvPr>
        </p:nvSpPr>
        <p:spPr>
          <a:xfrm>
            <a:off x="516260" y="2211288"/>
            <a:ext cx="7584132" cy="3810000"/>
          </a:xfrm>
        </p:spPr>
        <p:txBody>
          <a:bodyPr/>
          <a:lstStyle/>
          <a:p>
            <a:r>
              <a:rPr lang="da-DK" sz="2400" dirty="0" smtClean="0"/>
              <a:t>Extraction of intermediate results</a:t>
            </a:r>
          </a:p>
          <a:p>
            <a:pPr lvl="1"/>
            <a:r>
              <a:rPr lang="da-DK" sz="2000" dirty="0" smtClean="0"/>
              <a:t>E.g: intermodulation calculation</a:t>
            </a:r>
            <a:endParaRPr lang="da-DK" sz="2400" dirty="0"/>
          </a:p>
          <a:p>
            <a:endParaRPr lang="da-DK" sz="2400" dirty="0" smtClean="0"/>
          </a:p>
        </p:txBody>
      </p:sp>
      <p:pic>
        <p:nvPicPr>
          <p:cNvPr id="6" name="Picture 2" descr="SEAMCAT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64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61076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da-DK" dirty="0" smtClean="0"/>
              <a:t>Internal Plugins Libraries</a:t>
            </a:r>
            <a:endParaRPr lang="en-US" dirty="0"/>
          </a:p>
        </p:txBody>
      </p:sp>
      <p:sp>
        <p:nvSpPr>
          <p:cNvPr id="3" name="Content Placeholder 2"/>
          <p:cNvSpPr>
            <a:spLocks noGrp="1"/>
          </p:cNvSpPr>
          <p:nvPr>
            <p:ph sz="half" idx="1"/>
          </p:nvPr>
        </p:nvSpPr>
        <p:spPr>
          <a:xfrm>
            <a:off x="372244" y="2283296"/>
            <a:ext cx="8520236" cy="3810000"/>
          </a:xfrm>
        </p:spPr>
        <p:txBody>
          <a:bodyPr/>
          <a:lstStyle/>
          <a:p>
            <a:r>
              <a:rPr lang="da-DK" sz="2400" dirty="0" smtClean="0"/>
              <a:t>Antenna </a:t>
            </a:r>
            <a:r>
              <a:rPr lang="da-DK" sz="2400" dirty="0"/>
              <a:t>P</a:t>
            </a:r>
            <a:r>
              <a:rPr lang="da-DK" sz="2400" dirty="0" smtClean="0"/>
              <a:t>lugins (APs) </a:t>
            </a:r>
          </a:p>
          <a:p>
            <a:pPr lvl="1"/>
            <a:r>
              <a:rPr lang="da-DK" sz="2000" dirty="0" smtClean="0">
                <a:sym typeface="Wingdings" panose="05000000000000000000" pitchFamily="2" charset="2"/>
              </a:rPr>
              <a:t>Pre-defined pattern or equations (e.g. </a:t>
            </a:r>
            <a:r>
              <a:rPr lang="en-GB" sz="2000" dirty="0"/>
              <a:t>ITU-R </a:t>
            </a:r>
            <a:r>
              <a:rPr lang="en-GB" sz="2000" dirty="0" smtClean="0"/>
              <a:t>F.699, F.1245, etc.</a:t>
            </a:r>
            <a:r>
              <a:rPr lang="da-DK" sz="2000" dirty="0" smtClean="0">
                <a:sym typeface="Wingdings" panose="05000000000000000000" pitchFamily="2" charset="2"/>
              </a:rPr>
              <a:t>)</a:t>
            </a:r>
          </a:p>
          <a:p>
            <a:r>
              <a:rPr lang="da-DK" sz="2400" dirty="0" smtClean="0"/>
              <a:t>Propagation Model </a:t>
            </a:r>
            <a:r>
              <a:rPr lang="da-DK" sz="2400" dirty="0"/>
              <a:t>P</a:t>
            </a:r>
            <a:r>
              <a:rPr lang="da-DK" sz="2400" dirty="0" smtClean="0"/>
              <a:t>lugins (PMPs)</a:t>
            </a:r>
          </a:p>
          <a:p>
            <a:pPr lvl="1"/>
            <a:r>
              <a:rPr lang="da-DK" sz="2000" dirty="0" smtClean="0">
                <a:sym typeface="Wingdings" panose="05000000000000000000" pitchFamily="2" charset="2"/>
              </a:rPr>
              <a:t>Many models available, </a:t>
            </a:r>
          </a:p>
          <a:p>
            <a:pPr marL="457200" lvl="1" indent="0">
              <a:buNone/>
            </a:pPr>
            <a:r>
              <a:rPr lang="da-DK" sz="2000" dirty="0" smtClean="0">
                <a:sym typeface="Wingdings" panose="05000000000000000000" pitchFamily="2" charset="2"/>
              </a:rPr>
              <a:t>but unlimited potential </a:t>
            </a:r>
          </a:p>
          <a:p>
            <a:pPr marL="457200" lvl="1" indent="0">
              <a:buNone/>
            </a:pPr>
            <a:r>
              <a:rPr lang="da-DK" sz="2000" dirty="0" smtClean="0">
                <a:sym typeface="Wingdings" panose="05000000000000000000" pitchFamily="2" charset="2"/>
              </a:rPr>
              <a:t>for new models</a:t>
            </a:r>
            <a:endParaRPr lang="da-DK" sz="2400" dirty="0"/>
          </a:p>
          <a:p>
            <a:endParaRPr lang="da-DK" sz="2400" dirty="0"/>
          </a:p>
          <a:p>
            <a:endParaRPr lang="da-DK" sz="2400" dirty="0"/>
          </a:p>
          <a:p>
            <a:endParaRPr lang="da-DK" sz="2400" dirty="0" smtClean="0"/>
          </a:p>
        </p:txBody>
      </p:sp>
      <p:pic>
        <p:nvPicPr>
          <p:cNvPr id="1028" name="Picture 4" descr="C:\Users\JEAN-P~1\AppData\Local\Temp\SNAGHTML69193b9.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501008"/>
            <a:ext cx="4608512" cy="288032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306139" y="4969732"/>
            <a:ext cx="3816424" cy="1200329"/>
          </a:xfrm>
          <a:prstGeom prst="rect">
            <a:avLst/>
          </a:prstGeom>
          <a:solidFill>
            <a:srgbClr val="FFFF00"/>
          </a:solidFill>
        </p:spPr>
        <p:txBody>
          <a:bodyPr wrap="square" rtlCol="0" anchor="ctr">
            <a:spAutoFit/>
          </a:bodyPr>
          <a:lstStyle/>
          <a:p>
            <a:pPr marL="0" indent="0">
              <a:buNone/>
            </a:pPr>
            <a:r>
              <a:rPr lang="da-DK" sz="2400" b="1" dirty="0" smtClean="0"/>
              <a:t>Building SEAMCAT scenarios is easier using the library!</a:t>
            </a:r>
            <a:endParaRPr lang="da-DK" sz="2400" b="1" dirty="0"/>
          </a:p>
        </p:txBody>
      </p:sp>
      <p:pic>
        <p:nvPicPr>
          <p:cNvPr id="9" name="Picture 2" descr="SEAMCAT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64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64134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Increased </a:t>
            </a:r>
            <a:r>
              <a:rPr lang="en-GB" dirty="0">
                <a:solidFill>
                  <a:srgbClr val="FF0000"/>
                </a:solidFill>
              </a:rPr>
              <a:t>transparency</a:t>
            </a:r>
            <a:r>
              <a:rPr lang="en-GB" dirty="0"/>
              <a:t> and </a:t>
            </a:r>
            <a:r>
              <a:rPr lang="en-GB" dirty="0" smtClean="0">
                <a:solidFill>
                  <a:srgbClr val="FF0000"/>
                </a:solidFill>
              </a:rPr>
              <a:t>reliability</a:t>
            </a:r>
            <a:r>
              <a:rPr lang="en-GB" dirty="0">
                <a:solidFill>
                  <a:srgbClr val="FF0000"/>
                </a:solidFill>
              </a:rPr>
              <a:t/>
            </a:r>
            <a:br>
              <a:rPr lang="en-GB" dirty="0">
                <a:solidFill>
                  <a:srgbClr val="FF0000"/>
                </a:solidFill>
              </a:rPr>
            </a:br>
            <a:endParaRPr lang="es-ES_tradnl" dirty="0"/>
          </a:p>
        </p:txBody>
      </p:sp>
      <p:sp>
        <p:nvSpPr>
          <p:cNvPr id="3" name="Content Placeholder 2"/>
          <p:cNvSpPr>
            <a:spLocks noGrp="1"/>
          </p:cNvSpPr>
          <p:nvPr>
            <p:ph idx="1"/>
          </p:nvPr>
        </p:nvSpPr>
        <p:spPr/>
        <p:txBody>
          <a:bodyPr/>
          <a:lstStyle/>
          <a:p>
            <a:pPr lvl="0"/>
            <a:r>
              <a:rPr lang="en-GB" sz="2400" b="1" dirty="0"/>
              <a:t>Improvement of the transparency in the calculations:</a:t>
            </a:r>
            <a:endParaRPr lang="en-GB" sz="2400" dirty="0"/>
          </a:p>
          <a:p>
            <a:pPr lvl="1"/>
            <a:r>
              <a:rPr lang="en-GB" dirty="0"/>
              <a:t>Possibility to </a:t>
            </a:r>
            <a:r>
              <a:rPr lang="en-GB" b="1" dirty="0"/>
              <a:t>extract intermediate results </a:t>
            </a:r>
            <a:r>
              <a:rPr lang="en-GB" dirty="0"/>
              <a:t>of simulations</a:t>
            </a:r>
          </a:p>
          <a:p>
            <a:pPr lvl="1"/>
            <a:r>
              <a:rPr lang="en-GB" b="1" dirty="0"/>
              <a:t>Play / Replay</a:t>
            </a:r>
            <a:r>
              <a:rPr lang="en-GB" dirty="0"/>
              <a:t> calculations for a specific event:</a:t>
            </a:r>
          </a:p>
          <a:p>
            <a:pPr lvl="2"/>
            <a:r>
              <a:rPr lang="en-GB" dirty="0"/>
              <a:t>List of results per event</a:t>
            </a:r>
          </a:p>
          <a:p>
            <a:pPr lvl="2"/>
            <a:r>
              <a:rPr lang="en-GB" dirty="0" smtClean="0"/>
              <a:t>Log-trace </a:t>
            </a:r>
            <a:r>
              <a:rPr lang="en-GB" dirty="0"/>
              <a:t>the calculations for a specific </a:t>
            </a:r>
            <a:r>
              <a:rPr lang="en-GB" dirty="0" smtClean="0"/>
              <a:t>event</a:t>
            </a:r>
            <a:endParaRPr lang="en-GB" dirty="0"/>
          </a:p>
        </p:txBody>
      </p:sp>
    </p:spTree>
    <p:extLst>
      <p:ext uri="{BB962C8B-B14F-4D97-AF65-F5344CB8AC3E}">
        <p14:creationId xmlns:p14="http://schemas.microsoft.com/office/powerpoint/2010/main" val="35402552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a:t>Increased </a:t>
            </a:r>
            <a:r>
              <a:rPr lang="en-GB" dirty="0">
                <a:solidFill>
                  <a:srgbClr val="FF0000"/>
                </a:solidFill>
              </a:rPr>
              <a:t>transparency</a:t>
            </a:r>
            <a:r>
              <a:rPr lang="en-GB" dirty="0"/>
              <a:t> and </a:t>
            </a:r>
            <a:r>
              <a:rPr lang="en-GB" dirty="0" smtClean="0">
                <a:solidFill>
                  <a:srgbClr val="FF0000"/>
                </a:solidFill>
              </a:rPr>
              <a:t>reliability</a:t>
            </a:r>
            <a:r>
              <a:rPr lang="en-GB" dirty="0">
                <a:solidFill>
                  <a:srgbClr val="FF0000"/>
                </a:solidFill>
              </a:rPr>
              <a:t/>
            </a:r>
            <a:br>
              <a:rPr lang="en-GB" dirty="0">
                <a:solidFill>
                  <a:srgbClr val="FF0000"/>
                </a:solidFill>
              </a:rPr>
            </a:br>
            <a:endParaRPr lang="es-ES_tradnl" dirty="0"/>
          </a:p>
        </p:txBody>
      </p:sp>
      <p:sp>
        <p:nvSpPr>
          <p:cNvPr id="3" name="Content Placeholder 2"/>
          <p:cNvSpPr>
            <a:spLocks noGrp="1"/>
          </p:cNvSpPr>
          <p:nvPr>
            <p:ph idx="1"/>
          </p:nvPr>
        </p:nvSpPr>
        <p:spPr/>
        <p:txBody>
          <a:bodyPr/>
          <a:lstStyle/>
          <a:p>
            <a:pPr lvl="0"/>
            <a:r>
              <a:rPr lang="en-GB" sz="2400" b="1" dirty="0"/>
              <a:t>Improved Graphical User Interface (GUI):</a:t>
            </a:r>
            <a:endParaRPr lang="en-GB" sz="2400" dirty="0"/>
          </a:p>
          <a:p>
            <a:pPr lvl="1"/>
            <a:r>
              <a:rPr lang="en-GB" b="1" dirty="0"/>
              <a:t>Separation of scenarios and </a:t>
            </a:r>
            <a:r>
              <a:rPr lang="en-GB" b="1" dirty="0" smtClean="0"/>
              <a:t>results:</a:t>
            </a:r>
            <a:r>
              <a:rPr lang="en-GB" dirty="0" smtClean="0"/>
              <a:t> </a:t>
            </a:r>
            <a:r>
              <a:rPr lang="en-GB" dirty="0"/>
              <a:t>it is not possible to change the scenario settings after the results are produced (principle of immutable variable).</a:t>
            </a:r>
          </a:p>
          <a:p>
            <a:pPr lvl="1"/>
            <a:r>
              <a:rPr lang="en-GB" b="1" dirty="0"/>
              <a:t>Separation of systems and scenarios</a:t>
            </a:r>
            <a:r>
              <a:rPr lang="en-GB" dirty="0"/>
              <a:t>: it is now possible to add systems or EPPs to scenarios from a library. The next big step after version </a:t>
            </a:r>
            <a:r>
              <a:rPr lang="en-GB" dirty="0" smtClean="0"/>
              <a:t>5 </a:t>
            </a:r>
            <a:r>
              <a:rPr lang="en-GB" dirty="0"/>
              <a:t>is to allow that each system is configured as a plugin, increasing the flexibility of SEAMCAT.</a:t>
            </a:r>
          </a:p>
        </p:txBody>
      </p:sp>
    </p:spTree>
    <p:extLst>
      <p:ext uri="{BB962C8B-B14F-4D97-AF65-F5344CB8AC3E}">
        <p14:creationId xmlns:p14="http://schemas.microsoft.com/office/powerpoint/2010/main" val="4108646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7980" r="34378"/>
          <a:stretch/>
        </p:blipFill>
        <p:spPr bwMode="auto">
          <a:xfrm>
            <a:off x="4211960" y="2098051"/>
            <a:ext cx="2088232" cy="12036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da-DK" dirty="0" smtClean="0"/>
              <a:t>Play/Replay</a:t>
            </a:r>
            <a:endParaRPr lang="en-US" dirty="0"/>
          </a:p>
        </p:txBody>
      </p:sp>
      <p:sp>
        <p:nvSpPr>
          <p:cNvPr id="3" name="Content Placeholder 2"/>
          <p:cNvSpPr>
            <a:spLocks noGrp="1"/>
          </p:cNvSpPr>
          <p:nvPr>
            <p:ph sz="half" idx="1"/>
          </p:nvPr>
        </p:nvSpPr>
        <p:spPr>
          <a:xfrm>
            <a:off x="84212" y="2362200"/>
            <a:ext cx="4703812" cy="2290936"/>
          </a:xfrm>
        </p:spPr>
        <p:txBody>
          <a:bodyPr/>
          <a:lstStyle/>
          <a:p>
            <a:r>
              <a:rPr lang="da-DK" sz="2400" dirty="0" smtClean="0"/>
              <a:t>In doubt of an event? </a:t>
            </a:r>
          </a:p>
          <a:p>
            <a:pPr marL="0" indent="0">
              <a:buNone/>
            </a:pPr>
            <a:r>
              <a:rPr lang="da-DK" sz="2400" dirty="0" smtClean="0"/>
              <a:t>use the </a:t>
            </a:r>
            <a:r>
              <a:rPr lang="en-US" sz="2400" dirty="0" smtClean="0"/>
              <a:t>Play/replay feature</a:t>
            </a:r>
          </a:p>
          <a:p>
            <a:pPr lvl="1"/>
            <a:r>
              <a:rPr lang="da-DK" sz="2000" dirty="0"/>
              <a:t>List of results per event</a:t>
            </a:r>
          </a:p>
          <a:p>
            <a:pPr lvl="1"/>
            <a:r>
              <a:rPr lang="da-DK" sz="2000" dirty="0"/>
              <a:t>Log trace of the calculation for that event</a:t>
            </a:r>
            <a:endParaRPr lang="en-US" sz="2000" dirty="0"/>
          </a:p>
          <a:p>
            <a:endParaRPr lang="da-DK" sz="2400" dirty="0"/>
          </a:p>
          <a:p>
            <a:endParaRPr lang="da-DK" sz="2400" dirty="0"/>
          </a:p>
          <a:p>
            <a:endParaRPr lang="da-DK" sz="2400" dirty="0" smtClean="0"/>
          </a:p>
        </p:txBody>
      </p:sp>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5461" y="3370878"/>
            <a:ext cx="3475037" cy="822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b="13999"/>
          <a:stretch/>
        </p:blipFill>
        <p:spPr bwMode="auto">
          <a:xfrm>
            <a:off x="191005" y="4365104"/>
            <a:ext cx="8882942" cy="2353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SEAMCAT_new"/>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3568" y="26064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3387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Scenario/results </a:t>
            </a:r>
            <a:r>
              <a:rPr lang="da-DK" dirty="0" smtClean="0"/>
              <a:t>separation - </a:t>
            </a:r>
            <a:r>
              <a:rPr lang="da-DK" dirty="0"/>
              <a:t>Can’t cheat the </a:t>
            </a:r>
            <a:r>
              <a:rPr lang="da-DK" dirty="0" smtClean="0"/>
              <a:t>tool</a:t>
            </a:r>
            <a:endParaRPr lang="en-US" dirty="0"/>
          </a:p>
        </p:txBody>
      </p:sp>
      <p:sp>
        <p:nvSpPr>
          <p:cNvPr id="7" name="Content Placeholder 6"/>
          <p:cNvSpPr>
            <a:spLocks noGrp="1"/>
          </p:cNvSpPr>
          <p:nvPr>
            <p:ph sz="half" idx="1"/>
          </p:nvPr>
        </p:nvSpPr>
        <p:spPr>
          <a:xfrm>
            <a:off x="914400" y="2355304"/>
            <a:ext cx="7762056" cy="3810000"/>
          </a:xfrm>
        </p:spPr>
        <p:txBody>
          <a:bodyPr/>
          <a:lstStyle/>
          <a:p>
            <a:r>
              <a:rPr lang="da-DK" dirty="0" smtClean="0"/>
              <a:t>Scenario and Results are separated</a:t>
            </a:r>
          </a:p>
          <a:p>
            <a:pPr lvl="1"/>
            <a:r>
              <a:rPr lang="da-DK" dirty="0" smtClean="0"/>
              <a:t>Set your scenario</a:t>
            </a:r>
          </a:p>
          <a:p>
            <a:pPr lvl="1"/>
            <a:endParaRPr lang="da-DK" dirty="0" smtClean="0"/>
          </a:p>
          <a:p>
            <a:pPr lvl="1"/>
            <a:r>
              <a:rPr lang="da-DK" dirty="0" smtClean="0"/>
              <a:t>Analyse your results</a:t>
            </a:r>
          </a:p>
          <a:p>
            <a:pPr lvl="1"/>
            <a:endParaRPr lang="da-DK" dirty="0" smtClean="0"/>
          </a:p>
          <a:p>
            <a:pPr lvl="1"/>
            <a:endParaRPr lang="da-DK" dirty="0" smtClean="0"/>
          </a:p>
          <a:p>
            <a:r>
              <a:rPr lang="da-DK" dirty="0" smtClean="0"/>
              <a:t>Principle of immutable variable</a:t>
            </a:r>
          </a:p>
          <a:p>
            <a:pPr lvl="1"/>
            <a:r>
              <a:rPr lang="da-DK" dirty="0" smtClean="0"/>
              <a:t>Can not modify scenario settings after its results are produced.</a:t>
            </a:r>
          </a:p>
        </p:txBody>
      </p:sp>
      <p:pic>
        <p:nvPicPr>
          <p:cNvPr id="819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4008" y="3782144"/>
            <a:ext cx="3862331" cy="10081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8" y="2846040"/>
            <a:ext cx="2843362" cy="64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descr="SEAMCAT_ne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26064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02975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err="1" smtClean="0"/>
              <a:t>Presentation</a:t>
            </a:r>
            <a:r>
              <a:rPr lang="es-ES_tradnl" dirty="0" smtClean="0"/>
              <a:t> </a:t>
            </a:r>
            <a:r>
              <a:rPr lang="es-ES_tradnl" dirty="0" err="1" smtClean="0"/>
              <a:t>outline</a:t>
            </a:r>
            <a:endParaRPr lang="es-ES_tradnl" dirty="0"/>
          </a:p>
        </p:txBody>
      </p:sp>
      <p:sp>
        <p:nvSpPr>
          <p:cNvPr id="3" name="Content Placeholder 2"/>
          <p:cNvSpPr>
            <a:spLocks noGrp="1"/>
          </p:cNvSpPr>
          <p:nvPr>
            <p:ph idx="1"/>
          </p:nvPr>
        </p:nvSpPr>
        <p:spPr>
          <a:xfrm>
            <a:off x="755576" y="2132856"/>
            <a:ext cx="7543800" cy="4536504"/>
          </a:xfrm>
        </p:spPr>
        <p:txBody>
          <a:bodyPr/>
          <a:lstStyle/>
          <a:p>
            <a:r>
              <a:rPr lang="en-US" dirty="0" smtClean="0"/>
              <a:t>Part 1: introduction to SEAMCAT</a:t>
            </a:r>
          </a:p>
          <a:p>
            <a:pPr lvl="1"/>
            <a:r>
              <a:rPr lang="en-US" dirty="0" smtClean="0"/>
              <a:t>What does SEAMCAT stand for?</a:t>
            </a:r>
          </a:p>
          <a:p>
            <a:pPr lvl="1"/>
            <a:r>
              <a:rPr lang="en-US" dirty="0" smtClean="0"/>
              <a:t>Purpose</a:t>
            </a:r>
          </a:p>
          <a:p>
            <a:pPr lvl="1"/>
            <a:r>
              <a:rPr lang="en-US" dirty="0" smtClean="0"/>
              <a:t>History</a:t>
            </a:r>
          </a:p>
          <a:p>
            <a:pPr lvl="1"/>
            <a:r>
              <a:rPr lang="en-US" dirty="0" smtClean="0"/>
              <a:t>SEAMCAT in the CEPT context</a:t>
            </a:r>
          </a:p>
          <a:p>
            <a:pPr lvl="1"/>
            <a:r>
              <a:rPr lang="en-US" dirty="0" smtClean="0"/>
              <a:t>Who is using SEAMCAT?</a:t>
            </a:r>
          </a:p>
          <a:p>
            <a:pPr lvl="1"/>
            <a:r>
              <a:rPr lang="en-US" dirty="0" smtClean="0"/>
              <a:t>Where can I download SEAMCAT?</a:t>
            </a:r>
          </a:p>
          <a:p>
            <a:pPr lvl="1"/>
            <a:r>
              <a:rPr lang="en-US" dirty="0" smtClean="0"/>
              <a:t>Where can I find the user manual?</a:t>
            </a:r>
          </a:p>
          <a:p>
            <a:r>
              <a:rPr lang="en-US" dirty="0" smtClean="0"/>
              <a:t>Part 2: introducing SEAMCAT 5</a:t>
            </a:r>
          </a:p>
          <a:p>
            <a:pPr lvl="1"/>
            <a:r>
              <a:rPr lang="en-US" dirty="0"/>
              <a:t>Increased computation speed</a:t>
            </a:r>
          </a:p>
          <a:p>
            <a:pPr lvl="1"/>
            <a:r>
              <a:rPr lang="en-US" dirty="0"/>
              <a:t>Increased flexibility</a:t>
            </a:r>
          </a:p>
          <a:p>
            <a:pPr lvl="1"/>
            <a:r>
              <a:rPr lang="en-US" dirty="0"/>
              <a:t>Increased transparency and reliability</a:t>
            </a:r>
          </a:p>
          <a:p>
            <a:endParaRPr lang="en-US" dirty="0" smtClean="0"/>
          </a:p>
          <a:p>
            <a:endParaRPr lang="en-US" dirty="0"/>
          </a:p>
        </p:txBody>
      </p:sp>
    </p:spTree>
    <p:extLst>
      <p:ext uri="{BB962C8B-B14F-4D97-AF65-F5344CB8AC3E}">
        <p14:creationId xmlns:p14="http://schemas.microsoft.com/office/powerpoint/2010/main" val="81853352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t>More GUI intuitive </a:t>
            </a:r>
            <a:r>
              <a:rPr lang="da-DK" dirty="0" smtClean="0"/>
              <a:t>tool to work with</a:t>
            </a:r>
            <a:endParaRPr lang="en-US" dirty="0"/>
          </a:p>
        </p:txBody>
      </p:sp>
      <p:sp>
        <p:nvSpPr>
          <p:cNvPr id="3" name="Content Placeholder 2"/>
          <p:cNvSpPr>
            <a:spLocks noGrp="1"/>
          </p:cNvSpPr>
          <p:nvPr>
            <p:ph sz="half" idx="1"/>
          </p:nvPr>
        </p:nvSpPr>
        <p:spPr>
          <a:xfrm>
            <a:off x="516260" y="2362200"/>
            <a:ext cx="8160196" cy="3810000"/>
          </a:xfrm>
        </p:spPr>
        <p:txBody>
          <a:bodyPr/>
          <a:lstStyle/>
          <a:p>
            <a:r>
              <a:rPr lang="da-DK" sz="2400" dirty="0" smtClean="0"/>
              <a:t>New GUI separate </a:t>
            </a:r>
            <a:r>
              <a:rPr lang="da-DK" sz="2400" b="1" dirty="0" smtClean="0"/>
              <a:t>systems</a:t>
            </a:r>
            <a:r>
              <a:rPr lang="da-DK" sz="2400" dirty="0" smtClean="0"/>
              <a:t> from the </a:t>
            </a:r>
            <a:r>
              <a:rPr lang="da-DK" sz="2400" b="1" dirty="0" smtClean="0"/>
              <a:t>scenarios</a:t>
            </a:r>
          </a:p>
          <a:p>
            <a:r>
              <a:rPr lang="da-DK" sz="2400" dirty="0" smtClean="0"/>
              <a:t>Step 1: Prepare your </a:t>
            </a:r>
            <a:r>
              <a:rPr lang="da-DK" sz="2400" b="1" dirty="0" smtClean="0"/>
              <a:t>systems</a:t>
            </a:r>
            <a:r>
              <a:rPr lang="da-DK" sz="2400" dirty="0" smtClean="0"/>
              <a:t> for any present or future simulation</a:t>
            </a:r>
          </a:p>
          <a:p>
            <a:endParaRPr lang="da-DK" sz="2400" dirty="0"/>
          </a:p>
          <a:p>
            <a:endParaRPr lang="da-DK" sz="2400" dirty="0" smtClean="0"/>
          </a:p>
          <a:p>
            <a:endParaRPr lang="da-DK" sz="2400" dirty="0"/>
          </a:p>
          <a:p>
            <a:endParaRPr lang="da-DK" sz="2400" dirty="0" smtClean="0"/>
          </a:p>
          <a:p>
            <a:r>
              <a:rPr lang="da-DK" sz="2400" dirty="0" smtClean="0"/>
              <a:t>Step 2: Then set your </a:t>
            </a:r>
            <a:r>
              <a:rPr lang="da-DK" sz="2400" b="1" dirty="0" smtClean="0"/>
              <a:t>scenario</a:t>
            </a:r>
          </a:p>
          <a:p>
            <a:r>
              <a:rPr lang="da-DK" sz="2400" dirty="0" smtClean="0"/>
              <a:t>Step 3: Add </a:t>
            </a:r>
            <a:r>
              <a:rPr lang="da-DK" sz="2400" b="1" dirty="0" smtClean="0"/>
              <a:t>EPP</a:t>
            </a:r>
            <a:r>
              <a:rPr lang="da-DK" sz="2400" dirty="0" smtClean="0"/>
              <a:t>s</a:t>
            </a:r>
          </a:p>
          <a:p>
            <a:endParaRPr lang="da-DK" sz="2400" dirty="0" smtClean="0"/>
          </a:p>
          <a:p>
            <a:endParaRPr lang="da-DK" sz="2400" dirty="0"/>
          </a:p>
          <a:p>
            <a:endParaRPr lang="da-DK" sz="2400" dirty="0" smtClean="0"/>
          </a:p>
        </p:txBody>
      </p:sp>
      <p:pic>
        <p:nvPicPr>
          <p:cNvPr id="921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b="14322"/>
          <a:stretch/>
        </p:blipFill>
        <p:spPr bwMode="auto">
          <a:xfrm>
            <a:off x="2555775" y="3284984"/>
            <a:ext cx="5126711" cy="2016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SEAMCAT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26064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49063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3" name="Rectangle 13"/>
          <p:cNvSpPr>
            <a:spLocks noGrp="1" noChangeArrowheads="1"/>
          </p:cNvSpPr>
          <p:nvPr>
            <p:ph type="title"/>
          </p:nvPr>
        </p:nvSpPr>
        <p:spPr/>
        <p:txBody>
          <a:bodyPr/>
          <a:lstStyle/>
          <a:p>
            <a:pPr eaLnBrk="1" hangingPunct="1">
              <a:defRPr/>
            </a:pPr>
            <a:r>
              <a:rPr lang="en-GB" dirty="0" smtClean="0">
                <a:cs typeface="+mj-cs"/>
              </a:rPr>
              <a:t>Summary of SEAMCAT 5 features</a:t>
            </a:r>
          </a:p>
        </p:txBody>
      </p:sp>
      <p:sp>
        <p:nvSpPr>
          <p:cNvPr id="2" name="Content Placeholder 1"/>
          <p:cNvSpPr>
            <a:spLocks noGrp="1"/>
          </p:cNvSpPr>
          <p:nvPr>
            <p:ph idx="1"/>
          </p:nvPr>
        </p:nvSpPr>
        <p:spPr/>
        <p:txBody>
          <a:bodyPr/>
          <a:lstStyle/>
          <a:p>
            <a:r>
              <a:rPr lang="da-DK" b="1" dirty="0" smtClean="0"/>
              <a:t>Faster:</a:t>
            </a:r>
            <a:r>
              <a:rPr lang="da-DK" dirty="0" smtClean="0"/>
              <a:t> If you have a multi-core processor computer, SEAMCAT uses all its potential</a:t>
            </a:r>
          </a:p>
          <a:p>
            <a:r>
              <a:rPr lang="da-DK" b="1" dirty="0" smtClean="0"/>
              <a:t>Easier : </a:t>
            </a:r>
            <a:r>
              <a:rPr lang="da-DK" dirty="0" smtClean="0"/>
              <a:t>use the SEAMCAT library  (antenna </a:t>
            </a:r>
            <a:r>
              <a:rPr lang="da-DK" dirty="0"/>
              <a:t>plugins, spectrum emission masks, propagation model plugins, etc</a:t>
            </a:r>
            <a:r>
              <a:rPr lang="da-DK" dirty="0" smtClean="0"/>
              <a:t>.)</a:t>
            </a:r>
            <a:endParaRPr lang="da-DK" dirty="0"/>
          </a:p>
          <a:p>
            <a:r>
              <a:rPr lang="da-DK" b="1" dirty="0" smtClean="0"/>
              <a:t>More flexible: </a:t>
            </a:r>
            <a:r>
              <a:rPr lang="da-DK" dirty="0" smtClean="0"/>
              <a:t>build your own library or use existing libraries from your colleagues/organisation</a:t>
            </a:r>
          </a:p>
          <a:p>
            <a:r>
              <a:rPr lang="da-DK" b="1" dirty="0" smtClean="0"/>
              <a:t>Adapted for engineers </a:t>
            </a:r>
            <a:r>
              <a:rPr lang="da-DK" dirty="0" smtClean="0"/>
              <a:t>- Understand what is done (debug mode) and implement or extend your algorithms</a:t>
            </a:r>
          </a:p>
          <a:p>
            <a:r>
              <a:rPr lang="da-DK" b="1" dirty="0" smtClean="0"/>
              <a:t>Common </a:t>
            </a:r>
            <a:r>
              <a:rPr lang="da-DK" b="1" dirty="0"/>
              <a:t>interface within the CEPT </a:t>
            </a:r>
            <a:r>
              <a:rPr lang="da-DK" dirty="0"/>
              <a:t>– Simple </a:t>
            </a:r>
            <a:r>
              <a:rPr lang="da-DK" dirty="0" smtClean="0"/>
              <a:t>to share workspaces and results</a:t>
            </a:r>
            <a:endParaRPr lang="da-DK" dirty="0"/>
          </a:p>
          <a:p>
            <a:endParaRPr lang="da-DK" dirty="0" smtClean="0"/>
          </a:p>
        </p:txBody>
      </p:sp>
      <p:pic>
        <p:nvPicPr>
          <p:cNvPr id="5" name="Picture 2" descr="SEAMCAT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60648"/>
            <a:ext cx="864096" cy="8640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What</a:t>
            </a:r>
            <a:r>
              <a:rPr lang="es-ES_tradnl" dirty="0" smtClean="0"/>
              <a:t> comes </a:t>
            </a:r>
            <a:r>
              <a:rPr lang="es-ES_tradnl" dirty="0" err="1" smtClean="0"/>
              <a:t>next</a:t>
            </a:r>
            <a:r>
              <a:rPr lang="es-ES_tradnl" dirty="0" smtClean="0"/>
              <a:t>?</a:t>
            </a:r>
            <a:endParaRPr lang="es-ES_tradnl" dirty="0"/>
          </a:p>
        </p:txBody>
      </p:sp>
      <p:sp>
        <p:nvSpPr>
          <p:cNvPr id="3" name="Content Placeholder 2"/>
          <p:cNvSpPr>
            <a:spLocks noGrp="1"/>
          </p:cNvSpPr>
          <p:nvPr>
            <p:ph idx="1"/>
          </p:nvPr>
        </p:nvSpPr>
        <p:spPr/>
        <p:txBody>
          <a:bodyPr/>
          <a:lstStyle/>
          <a:p>
            <a:pPr marL="0" indent="0">
              <a:buNone/>
            </a:pPr>
            <a:r>
              <a:rPr lang="en-GB" dirty="0"/>
              <a:t>SEAMCAT is continuously evolving. SEAMCAT users, including active STG members, engineers and students throughout the World are constantly providing feedback on their use of SEAMCAT. With this feedback we are able to identify which specific areas of the tool can be modified with the aim to provide them with a faster, more flexible, transparent and reliable tool</a:t>
            </a:r>
            <a:r>
              <a:rPr lang="en-GB" dirty="0" smtClean="0"/>
              <a:t>.</a:t>
            </a:r>
            <a:endParaRPr lang="en-GB" dirty="0"/>
          </a:p>
        </p:txBody>
      </p:sp>
    </p:spTree>
    <p:extLst>
      <p:ext uri="{BB962C8B-B14F-4D97-AF65-F5344CB8AC3E}">
        <p14:creationId xmlns:p14="http://schemas.microsoft.com/office/powerpoint/2010/main" val="35418342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60" name="Rectangle 4"/>
          <p:cNvSpPr>
            <a:spLocks noGrp="1" noChangeArrowheads="1"/>
          </p:cNvSpPr>
          <p:nvPr>
            <p:ph type="ctrTitle"/>
          </p:nvPr>
        </p:nvSpPr>
        <p:spPr/>
        <p:txBody>
          <a:bodyPr/>
          <a:lstStyle/>
          <a:p>
            <a:r>
              <a:rPr lang="da-DK"/>
              <a:t>Thank you - Any questions?</a:t>
            </a:r>
            <a:endParaRPr lang="en-US"/>
          </a:p>
        </p:txBody>
      </p:sp>
      <p:sp>
        <p:nvSpPr>
          <p:cNvPr id="198661" name="Rectangle 5"/>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29900069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dirty="0" err="1" smtClean="0"/>
              <a:t>What</a:t>
            </a:r>
            <a:r>
              <a:rPr lang="es-ES_tradnl" dirty="0" smtClean="0"/>
              <a:t> </a:t>
            </a:r>
            <a:r>
              <a:rPr lang="es-ES_tradnl" dirty="0" err="1" smtClean="0"/>
              <a:t>does</a:t>
            </a:r>
            <a:r>
              <a:rPr lang="es-ES_tradnl" dirty="0" smtClean="0"/>
              <a:t> SEAMCAT stand </a:t>
            </a:r>
            <a:r>
              <a:rPr lang="es-ES_tradnl" dirty="0" err="1" smtClean="0"/>
              <a:t>for</a:t>
            </a:r>
            <a:r>
              <a:rPr lang="es-ES_tradnl" dirty="0" smtClean="0"/>
              <a:t>?</a:t>
            </a:r>
            <a:endParaRPr lang="es-ES_tradnl" dirty="0"/>
          </a:p>
        </p:txBody>
      </p:sp>
      <p:sp>
        <p:nvSpPr>
          <p:cNvPr id="3" name="Content Placeholder 2"/>
          <p:cNvSpPr>
            <a:spLocks noGrp="1"/>
          </p:cNvSpPr>
          <p:nvPr>
            <p:ph idx="1"/>
          </p:nvPr>
        </p:nvSpPr>
        <p:spPr>
          <a:xfrm>
            <a:off x="179512" y="2362200"/>
            <a:ext cx="8278688" cy="3803104"/>
          </a:xfrm>
        </p:spPr>
        <p:txBody>
          <a:bodyPr/>
          <a:lstStyle/>
          <a:p>
            <a:pPr marL="0" indent="0">
              <a:buNone/>
            </a:pPr>
            <a:r>
              <a:rPr lang="es-ES_tradnl" b="1" dirty="0" err="1" smtClean="0"/>
              <a:t>S</a:t>
            </a:r>
            <a:r>
              <a:rPr lang="es-ES_tradnl" dirty="0" err="1" smtClean="0"/>
              <a:t>pectrum</a:t>
            </a:r>
            <a:r>
              <a:rPr lang="es-ES_tradnl" dirty="0" smtClean="0"/>
              <a:t> </a:t>
            </a:r>
            <a:r>
              <a:rPr lang="es-ES_tradnl" b="1" dirty="0" smtClean="0"/>
              <a:t>E</a:t>
            </a:r>
            <a:r>
              <a:rPr lang="es-ES_tradnl" dirty="0" smtClean="0"/>
              <a:t>ngineering </a:t>
            </a:r>
            <a:r>
              <a:rPr lang="es-ES_tradnl" b="1" dirty="0" err="1" smtClean="0"/>
              <a:t>A</a:t>
            </a:r>
            <a:r>
              <a:rPr lang="es-ES_tradnl" dirty="0" err="1" smtClean="0"/>
              <a:t>dvanced</a:t>
            </a:r>
            <a:r>
              <a:rPr lang="es-ES_tradnl" dirty="0" smtClean="0"/>
              <a:t> </a:t>
            </a:r>
            <a:r>
              <a:rPr lang="es-ES_tradnl" b="1" dirty="0" smtClean="0"/>
              <a:t>M</a:t>
            </a:r>
            <a:r>
              <a:rPr lang="es-ES_tradnl" dirty="0" smtClean="0"/>
              <a:t>onte </a:t>
            </a:r>
            <a:r>
              <a:rPr lang="es-ES_tradnl" b="1" dirty="0" smtClean="0"/>
              <a:t>C</a:t>
            </a:r>
            <a:r>
              <a:rPr lang="es-ES_tradnl" dirty="0" smtClean="0"/>
              <a:t>arlo </a:t>
            </a:r>
            <a:r>
              <a:rPr lang="es-ES_tradnl" b="1" dirty="0" err="1" smtClean="0"/>
              <a:t>A</a:t>
            </a:r>
            <a:r>
              <a:rPr lang="es-ES_tradnl" dirty="0" err="1" smtClean="0"/>
              <a:t>nalysis</a:t>
            </a:r>
            <a:r>
              <a:rPr lang="es-ES_tradnl" dirty="0" smtClean="0"/>
              <a:t> </a:t>
            </a:r>
            <a:r>
              <a:rPr lang="es-ES_tradnl" b="1" dirty="0" err="1" smtClean="0"/>
              <a:t>T</a:t>
            </a:r>
            <a:r>
              <a:rPr lang="es-ES_tradnl" dirty="0" err="1" smtClean="0"/>
              <a:t>ool</a:t>
            </a:r>
            <a:endParaRPr lang="es-ES_tradnl" dirty="0"/>
          </a:p>
        </p:txBody>
      </p:sp>
      <p:pic>
        <p:nvPicPr>
          <p:cNvPr id="4" name="Picture 2" descr="C:\Documents and Settings\jean-philippe\My Documents\My Desktop\SE_Working_Group\WGSE_58_2011_Cardiff\chat_seamca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1298" y="3068960"/>
            <a:ext cx="2328203" cy="359171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3" descr="SEAMCAT_n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5659" y="2874615"/>
            <a:ext cx="3504424" cy="3504424"/>
          </a:xfrm>
          <a:prstGeom prst="rect">
            <a:avLst/>
          </a:prstGeom>
          <a:noFill/>
          <a:extLst>
            <a:ext uri="{909E8E84-426E-40DD-AFC4-6F175D3DCCD1}">
              <a14:hiddenFill xmlns:a14="http://schemas.microsoft.com/office/drawing/2010/main">
                <a:solidFill>
                  <a:srgbClr val="FFFFFF"/>
                </a:solidFill>
              </a14:hiddenFill>
            </a:ext>
          </a:extLst>
        </p:spPr>
      </p:pic>
      <p:sp>
        <p:nvSpPr>
          <p:cNvPr id="6" name="Multiply 5"/>
          <p:cNvSpPr/>
          <p:nvPr/>
        </p:nvSpPr>
        <p:spPr bwMode="auto">
          <a:xfrm>
            <a:off x="257175" y="3068960"/>
            <a:ext cx="3770142" cy="4157003"/>
          </a:xfrm>
          <a:prstGeom prst="mathMultiply">
            <a:avLst>
              <a:gd name="adj1" fmla="val 12513"/>
            </a:avLst>
          </a:prstGeom>
          <a:solidFill>
            <a:srgbClr val="FF0000"/>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07750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ChangeArrowheads="1"/>
          </p:cNvSpPr>
          <p:nvPr/>
        </p:nvSpPr>
        <p:spPr bwMode="auto">
          <a:xfrm>
            <a:off x="717550" y="2051336"/>
            <a:ext cx="7991475" cy="318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GB" sz="2400" dirty="0">
                <a:latin typeface="Verdana" pitchFamily="34" charset="0"/>
              </a:rPr>
              <a:t>SEAMCAT is designed for:</a:t>
            </a:r>
          </a:p>
          <a:p>
            <a:pPr marL="742950" lvl="1" indent="-285750" algn="l">
              <a:spcBef>
                <a:spcPct val="20000"/>
              </a:spcBef>
              <a:buClr>
                <a:srgbClr val="FF3300"/>
              </a:buClr>
              <a:buFont typeface="Arial" charset="0"/>
              <a:buChar char="–"/>
            </a:pPr>
            <a:r>
              <a:rPr lang="en-GB" sz="2000" dirty="0" smtClean="0">
                <a:latin typeface="Verdana" pitchFamily="34" charset="0"/>
              </a:rPr>
              <a:t>Co-existence </a:t>
            </a:r>
            <a:r>
              <a:rPr lang="en-GB" sz="2000" dirty="0">
                <a:latin typeface="Verdana" pitchFamily="34" charset="0"/>
              </a:rPr>
              <a:t>studies between different </a:t>
            </a:r>
            <a:r>
              <a:rPr lang="en-GB" sz="2000" dirty="0" smtClean="0">
                <a:latin typeface="Verdana" pitchFamily="34" charset="0"/>
              </a:rPr>
              <a:t>radio systems </a:t>
            </a:r>
            <a:r>
              <a:rPr lang="en-GB" sz="2000" dirty="0">
                <a:latin typeface="Verdana" pitchFamily="34" charset="0"/>
              </a:rPr>
              <a:t>operating in </a:t>
            </a:r>
            <a:r>
              <a:rPr lang="en-GB" sz="2000" dirty="0" smtClean="0">
                <a:latin typeface="Verdana" pitchFamily="34" charset="0"/>
              </a:rPr>
              <a:t>the same </a:t>
            </a:r>
            <a:r>
              <a:rPr lang="en-GB" sz="2000" dirty="0">
                <a:latin typeface="Verdana" pitchFamily="34" charset="0"/>
              </a:rPr>
              <a:t>or adjacent frequency </a:t>
            </a:r>
            <a:r>
              <a:rPr lang="en-GB" sz="2000" dirty="0" smtClean="0">
                <a:latin typeface="Verdana" pitchFamily="34" charset="0"/>
              </a:rPr>
              <a:t>bands</a:t>
            </a:r>
          </a:p>
          <a:p>
            <a:pPr marL="742950" lvl="1" indent="-285750" algn="l">
              <a:spcBef>
                <a:spcPct val="20000"/>
              </a:spcBef>
              <a:buClr>
                <a:srgbClr val="FF3300"/>
              </a:buClr>
              <a:buFont typeface="Arial" charset="0"/>
              <a:buChar char="–"/>
            </a:pPr>
            <a:r>
              <a:rPr lang="en-GB" sz="2000" dirty="0" smtClean="0">
                <a:latin typeface="Verdana" pitchFamily="34" charset="0"/>
              </a:rPr>
              <a:t>Intended mainly (but not exclusively) for systems operating under terrestrial services</a:t>
            </a:r>
          </a:p>
          <a:p>
            <a:pPr marL="742950" lvl="1" indent="-285750" algn="l">
              <a:spcBef>
                <a:spcPct val="20000"/>
              </a:spcBef>
              <a:buClr>
                <a:srgbClr val="FF3300"/>
              </a:buClr>
              <a:buFont typeface="Arial" charset="0"/>
              <a:buChar char="–"/>
            </a:pPr>
            <a:r>
              <a:rPr lang="da-DK" sz="2000" dirty="0" smtClean="0">
                <a:latin typeface="Verdana" pitchFamily="34" charset="0"/>
              </a:rPr>
              <a:t>Extended to cellular systems based on CDMA and OFDMA</a:t>
            </a:r>
            <a:endParaRPr lang="en-GB" sz="2000" dirty="0">
              <a:latin typeface="Verdana" pitchFamily="34" charset="0"/>
            </a:endParaRPr>
          </a:p>
          <a:p>
            <a:pPr marL="742950" lvl="1" indent="-285750" algn="l">
              <a:spcBef>
                <a:spcPct val="20000"/>
              </a:spcBef>
              <a:buClr>
                <a:srgbClr val="FF3300"/>
              </a:buClr>
              <a:buFont typeface="Arial" charset="0"/>
              <a:buChar char="–"/>
            </a:pPr>
            <a:r>
              <a:rPr lang="en-GB" sz="2000" dirty="0" smtClean="0">
                <a:latin typeface="Verdana" pitchFamily="34" charset="0"/>
              </a:rPr>
              <a:t>Quantification </a:t>
            </a:r>
            <a:r>
              <a:rPr lang="en-GB" sz="2000" dirty="0">
                <a:latin typeface="Verdana" pitchFamily="34" charset="0"/>
              </a:rPr>
              <a:t>of probability of interference between </a:t>
            </a:r>
            <a:r>
              <a:rPr lang="en-GB" sz="2000" dirty="0" smtClean="0">
                <a:latin typeface="Verdana" pitchFamily="34" charset="0"/>
              </a:rPr>
              <a:t>radio systems</a:t>
            </a:r>
          </a:p>
          <a:p>
            <a:pPr marL="742950" lvl="1" indent="-285750" algn="l">
              <a:spcBef>
                <a:spcPct val="20000"/>
              </a:spcBef>
              <a:buClr>
                <a:srgbClr val="FF3300"/>
              </a:buClr>
              <a:buFont typeface="Arial" charset="0"/>
              <a:buChar char="–"/>
            </a:pPr>
            <a:endParaRPr lang="en-GB" sz="2000" dirty="0">
              <a:latin typeface="Verdana" pitchFamily="34" charset="0"/>
            </a:endParaRPr>
          </a:p>
          <a:p>
            <a:pPr marL="342900" indent="-342900" algn="l">
              <a:spcBef>
                <a:spcPct val="20000"/>
              </a:spcBef>
              <a:buClr>
                <a:srgbClr val="FF3300"/>
              </a:buClr>
              <a:buSzPct val="110000"/>
              <a:buFontTx/>
              <a:buChar char="•"/>
            </a:pPr>
            <a:r>
              <a:rPr lang="en-US" sz="2400" u="sng" dirty="0" smtClean="0">
                <a:latin typeface="Verdana" pitchFamily="34" charset="0"/>
              </a:rPr>
              <a:t>Not</a:t>
            </a:r>
            <a:r>
              <a:rPr lang="en-US" sz="2400" dirty="0" smtClean="0">
                <a:latin typeface="Verdana" pitchFamily="34" charset="0"/>
              </a:rPr>
              <a:t> </a:t>
            </a:r>
            <a:r>
              <a:rPr lang="en-US" sz="2400" dirty="0">
                <a:latin typeface="Verdana" pitchFamily="34" charset="0"/>
              </a:rPr>
              <a:t>designed for system planning </a:t>
            </a:r>
            <a:r>
              <a:rPr lang="en-US" sz="2400" dirty="0" smtClean="0">
                <a:latin typeface="Verdana" pitchFamily="34" charset="0"/>
              </a:rPr>
              <a:t>purposes</a:t>
            </a:r>
          </a:p>
          <a:p>
            <a:pPr marL="342900" indent="-342900" algn="l">
              <a:spcBef>
                <a:spcPct val="20000"/>
              </a:spcBef>
              <a:buClr>
                <a:srgbClr val="FF3300"/>
              </a:buClr>
              <a:buSzPct val="110000"/>
              <a:buFontTx/>
              <a:buChar char="•"/>
            </a:pPr>
            <a:r>
              <a:rPr lang="en-US" sz="2400" dirty="0">
                <a:latin typeface="Verdana" pitchFamily="34" charset="0"/>
              </a:rPr>
              <a:t>Based on Monte-Carlo </a:t>
            </a:r>
            <a:r>
              <a:rPr lang="en-US" sz="2400" dirty="0" smtClean="0">
                <a:latin typeface="Verdana" pitchFamily="34" charset="0"/>
              </a:rPr>
              <a:t>statistical method</a:t>
            </a:r>
            <a:endParaRPr lang="en-US" sz="2400" dirty="0">
              <a:latin typeface="Verdana" pitchFamily="34" charset="0"/>
            </a:endParaRPr>
          </a:p>
        </p:txBody>
      </p:sp>
      <p:sp>
        <p:nvSpPr>
          <p:cNvPr id="4" name="Rectangle 2"/>
          <p:cNvSpPr>
            <a:spLocks noGrp="1" noChangeArrowheads="1"/>
          </p:cNvSpPr>
          <p:nvPr>
            <p:ph type="title"/>
          </p:nvPr>
        </p:nvSpPr>
        <p:spPr>
          <a:xfrm>
            <a:off x="752475" y="809625"/>
            <a:ext cx="7994650" cy="1143000"/>
          </a:xfrm>
        </p:spPr>
        <p:txBody>
          <a:bodyPr/>
          <a:lstStyle/>
          <a:p>
            <a:pPr algn="ctr"/>
            <a:r>
              <a:rPr lang="en-GB" dirty="0" smtClean="0"/>
              <a:t>Purpose</a:t>
            </a:r>
            <a:endParaRPr lang="en-GB" dirty="0"/>
          </a:p>
        </p:txBody>
      </p:sp>
    </p:spTree>
    <p:extLst>
      <p:ext uri="{BB962C8B-B14F-4D97-AF65-F5344CB8AC3E}">
        <p14:creationId xmlns:p14="http://schemas.microsoft.com/office/powerpoint/2010/main" val="1345066691"/>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755576" y="1052736"/>
            <a:ext cx="7994650" cy="1143000"/>
          </a:xfrm>
        </p:spPr>
        <p:txBody>
          <a:bodyPr/>
          <a:lstStyle/>
          <a:p>
            <a:pPr algn="ctr"/>
            <a:r>
              <a:rPr lang="en-GB" dirty="0"/>
              <a:t>History</a:t>
            </a:r>
          </a:p>
        </p:txBody>
      </p:sp>
      <p:sp>
        <p:nvSpPr>
          <p:cNvPr id="104451" name="Rectangle 3"/>
          <p:cNvSpPr>
            <a:spLocks noChangeArrowheads="1"/>
          </p:cNvSpPr>
          <p:nvPr/>
        </p:nvSpPr>
        <p:spPr bwMode="auto">
          <a:xfrm>
            <a:off x="550863" y="2204864"/>
            <a:ext cx="8058150" cy="36922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gn="l">
              <a:spcBef>
                <a:spcPct val="20000"/>
              </a:spcBef>
              <a:buClr>
                <a:srgbClr val="FF3300"/>
              </a:buClr>
              <a:buSzPct val="110000"/>
              <a:buFontTx/>
              <a:buChar char="•"/>
            </a:pPr>
            <a:r>
              <a:rPr lang="en-US" dirty="0">
                <a:latin typeface="Verdana" pitchFamily="34" charset="0"/>
              </a:rPr>
              <a:t>Developed in CEPT </a:t>
            </a:r>
            <a:r>
              <a:rPr lang="en-US" dirty="0" smtClean="0">
                <a:latin typeface="Verdana" pitchFamily="34" charset="0"/>
              </a:rPr>
              <a:t>in co-operation </a:t>
            </a:r>
            <a:r>
              <a:rPr lang="en-US" dirty="0">
                <a:latin typeface="Verdana" pitchFamily="34" charset="0"/>
              </a:rPr>
              <a:t>between </a:t>
            </a:r>
            <a:r>
              <a:rPr lang="en-US" dirty="0" smtClean="0">
                <a:latin typeface="Verdana" pitchFamily="34" charset="0"/>
              </a:rPr>
              <a:t>national </a:t>
            </a:r>
            <a:r>
              <a:rPr lang="en-US" dirty="0">
                <a:latin typeface="Verdana" pitchFamily="34" charset="0"/>
              </a:rPr>
              <a:t>r</a:t>
            </a:r>
            <a:r>
              <a:rPr lang="en-US" dirty="0" smtClean="0">
                <a:latin typeface="Verdana" pitchFamily="34" charset="0"/>
              </a:rPr>
              <a:t>egulatory </a:t>
            </a:r>
            <a:r>
              <a:rPr lang="en-US" dirty="0">
                <a:latin typeface="Verdana" pitchFamily="34" charset="0"/>
              </a:rPr>
              <a:t>a</a:t>
            </a:r>
            <a:r>
              <a:rPr lang="en-US" dirty="0" smtClean="0">
                <a:latin typeface="Verdana" pitchFamily="34" charset="0"/>
              </a:rPr>
              <a:t>dministrations</a:t>
            </a:r>
            <a:r>
              <a:rPr lang="en-US" dirty="0">
                <a:latin typeface="Verdana" pitchFamily="34" charset="0"/>
              </a:rPr>
              <a:t>, </a:t>
            </a:r>
            <a:r>
              <a:rPr lang="en-US" dirty="0" smtClean="0">
                <a:latin typeface="Verdana" pitchFamily="34" charset="0"/>
              </a:rPr>
              <a:t>the industry and the </a:t>
            </a:r>
            <a:r>
              <a:rPr lang="en-US" dirty="0">
                <a:latin typeface="Verdana" pitchFamily="34" charset="0"/>
              </a:rPr>
              <a:t>ECO </a:t>
            </a:r>
            <a:endParaRPr lang="en-US" dirty="0" smtClean="0">
              <a:latin typeface="Verdana" pitchFamily="34" charset="0"/>
            </a:endParaRPr>
          </a:p>
          <a:p>
            <a:pPr marL="342900" indent="-342900" algn="l">
              <a:spcBef>
                <a:spcPct val="20000"/>
              </a:spcBef>
              <a:buClr>
                <a:srgbClr val="FF3300"/>
              </a:buClr>
              <a:buSzPct val="110000"/>
              <a:buFontTx/>
              <a:buChar char="•"/>
            </a:pPr>
            <a:r>
              <a:rPr lang="en-US" dirty="0" smtClean="0">
                <a:latin typeface="Verdana" pitchFamily="34" charset="0"/>
              </a:rPr>
              <a:t>First </a:t>
            </a:r>
            <a:r>
              <a:rPr lang="en-US" dirty="0" smtClean="0">
                <a:latin typeface="Verdana" pitchFamily="34" charset="0"/>
              </a:rPr>
              <a:t>specified in the late 1990’s and </a:t>
            </a:r>
            <a:r>
              <a:rPr lang="en-US" dirty="0">
                <a:latin typeface="Verdana" pitchFamily="34" charset="0"/>
              </a:rPr>
              <a:t>gradually developed </a:t>
            </a:r>
            <a:r>
              <a:rPr lang="en-US" dirty="0" smtClean="0">
                <a:latin typeface="Verdana" pitchFamily="34" charset="0"/>
              </a:rPr>
              <a:t>ever since</a:t>
            </a:r>
          </a:p>
          <a:p>
            <a:pPr marL="342900" indent="-342900" algn="l">
              <a:spcBef>
                <a:spcPct val="20000"/>
              </a:spcBef>
              <a:buClr>
                <a:srgbClr val="FF3300"/>
              </a:buClr>
              <a:buSzPct val="110000"/>
              <a:buFontTx/>
              <a:buChar char="•"/>
            </a:pPr>
            <a:r>
              <a:rPr lang="en-US" dirty="0" smtClean="0">
                <a:latin typeface="Verdana" pitchFamily="34" charset="0"/>
              </a:rPr>
              <a:t>Latest versions:</a:t>
            </a:r>
          </a:p>
          <a:p>
            <a:pPr marL="800100" lvl="1" indent="-342900" algn="l">
              <a:spcBef>
                <a:spcPct val="20000"/>
              </a:spcBef>
              <a:buClr>
                <a:srgbClr val="FF3300"/>
              </a:buClr>
              <a:buSzPct val="110000"/>
              <a:buFontTx/>
              <a:buChar char="•"/>
            </a:pPr>
            <a:r>
              <a:rPr lang="en-US" dirty="0" smtClean="0">
                <a:latin typeface="Verdana" pitchFamily="34" charset="0"/>
              </a:rPr>
              <a:t>4.1.0 (October 2013)</a:t>
            </a:r>
          </a:p>
          <a:p>
            <a:pPr marL="800100" lvl="1" indent="-342900" algn="l">
              <a:spcBef>
                <a:spcPct val="20000"/>
              </a:spcBef>
              <a:buClr>
                <a:srgbClr val="FF3300"/>
              </a:buClr>
              <a:buSzPct val="110000"/>
              <a:buFontTx/>
              <a:buChar char="•"/>
            </a:pPr>
            <a:r>
              <a:rPr lang="en-US" dirty="0" smtClean="0">
                <a:latin typeface="Verdana" pitchFamily="34" charset="0"/>
              </a:rPr>
              <a:t>5.0.0 (January 2016)</a:t>
            </a:r>
          </a:p>
          <a:p>
            <a:pPr marL="800100" lvl="1" indent="-342900" algn="l">
              <a:spcBef>
                <a:spcPct val="20000"/>
              </a:spcBef>
              <a:buClr>
                <a:srgbClr val="FF3300"/>
              </a:buClr>
              <a:buSzPct val="110000"/>
              <a:buFontTx/>
              <a:buChar char="•"/>
            </a:pPr>
            <a:r>
              <a:rPr lang="en-US" dirty="0" smtClean="0">
                <a:latin typeface="Verdana" pitchFamily="34" charset="0"/>
              </a:rPr>
              <a:t>5.0.1 (expected in April 2016)</a:t>
            </a:r>
          </a:p>
          <a:p>
            <a:pPr marL="342900" indent="-342900" algn="l">
              <a:spcBef>
                <a:spcPct val="20000"/>
              </a:spcBef>
              <a:buClr>
                <a:srgbClr val="FF3300"/>
              </a:buClr>
              <a:buSzPct val="110000"/>
              <a:buFontTx/>
              <a:buChar char="•"/>
            </a:pPr>
            <a:r>
              <a:rPr lang="da-DK" dirty="0" smtClean="0">
                <a:latin typeface="Verdana" pitchFamily="34" charset="0"/>
              </a:rPr>
              <a:t>Version 5.1.0 expected to be released in Autumn 2016</a:t>
            </a:r>
            <a:endParaRPr lang="en-US" dirty="0">
              <a:latin typeface="Verdana" pitchFamily="34" charset="0"/>
            </a:endParaRPr>
          </a:p>
        </p:txBody>
      </p:sp>
    </p:spTree>
    <p:extLst>
      <p:ext uri="{BB962C8B-B14F-4D97-AF65-F5344CB8AC3E}">
        <p14:creationId xmlns:p14="http://schemas.microsoft.com/office/powerpoint/2010/main" val="2182685838"/>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GB" dirty="0" smtClean="0"/>
              <a:t>SEAMCAT as a strategic tool for the CEPT</a:t>
            </a:r>
            <a:endParaRPr lang="en-US" dirty="0"/>
          </a:p>
        </p:txBody>
      </p:sp>
      <p:sp>
        <p:nvSpPr>
          <p:cNvPr id="5123" name="Rectangle 3"/>
          <p:cNvSpPr>
            <a:spLocks noGrp="1" noChangeArrowheads="1"/>
          </p:cNvSpPr>
          <p:nvPr>
            <p:ph idx="1"/>
          </p:nvPr>
        </p:nvSpPr>
        <p:spPr>
          <a:xfrm>
            <a:off x="819150" y="2194698"/>
            <a:ext cx="7618040" cy="4019728"/>
          </a:xfrm>
        </p:spPr>
        <p:txBody>
          <a:bodyPr/>
          <a:lstStyle/>
          <a:p>
            <a:r>
              <a:rPr lang="en-US" dirty="0" smtClean="0"/>
              <a:t>SEAMCAT is :</a:t>
            </a:r>
          </a:p>
          <a:p>
            <a:pPr lvl="1"/>
            <a:r>
              <a:rPr lang="en-US" dirty="0" smtClean="0"/>
              <a:t>A software for performing sharing and compatibility studies used in many ECC and CEPT Reports</a:t>
            </a:r>
          </a:p>
          <a:p>
            <a:pPr lvl="1"/>
            <a:r>
              <a:rPr lang="en-US" dirty="0" smtClean="0"/>
              <a:t>A Reference tool recognized at ITU</a:t>
            </a:r>
          </a:p>
          <a:p>
            <a:pPr lvl="1"/>
            <a:r>
              <a:rPr lang="en-US" dirty="0" smtClean="0"/>
              <a:t>An agreed working platform</a:t>
            </a:r>
          </a:p>
          <a:p>
            <a:pPr lvl="2"/>
            <a:r>
              <a:rPr lang="en-US" dirty="0" smtClean="0"/>
              <a:t>Project Teams (PTs) can focus on the input parameters and share their workspaces</a:t>
            </a:r>
          </a:p>
          <a:p>
            <a:pPr lvl="2"/>
            <a:r>
              <a:rPr lang="en-US" dirty="0" smtClean="0"/>
              <a:t>Sharing these workspaces  increases the trust among stakeholders involved in a particular study</a:t>
            </a:r>
          </a:p>
          <a:p>
            <a:pPr lvl="1"/>
            <a:r>
              <a:rPr lang="en-US" dirty="0" smtClean="0"/>
              <a:t>An educating tool for new spectrum engineers for their use in administrations, industry or at Universities.</a:t>
            </a:r>
          </a:p>
          <a:p>
            <a:pPr lvl="1"/>
            <a:endParaRPr lang="en-US" dirty="0"/>
          </a:p>
        </p:txBody>
      </p:sp>
    </p:spTree>
    <p:extLst>
      <p:ext uri="{BB962C8B-B14F-4D97-AF65-F5344CB8AC3E}">
        <p14:creationId xmlns:p14="http://schemas.microsoft.com/office/powerpoint/2010/main" val="2002553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41607" y="1017258"/>
            <a:ext cx="8229600" cy="1143000"/>
          </a:xfrm>
        </p:spPr>
        <p:txBody>
          <a:bodyPr/>
          <a:lstStyle/>
          <a:p>
            <a:pPr algn="ctr"/>
            <a:r>
              <a:rPr lang="da-DK" dirty="0" smtClean="0"/>
              <a:t>Who is using SEAMCAT?</a:t>
            </a:r>
            <a:endParaRPr lang="en-GB" dirty="0"/>
          </a:p>
        </p:txBody>
      </p:sp>
      <p:sp>
        <p:nvSpPr>
          <p:cNvPr id="2" name="Content Placeholder 1"/>
          <p:cNvSpPr>
            <a:spLocks noGrp="1"/>
          </p:cNvSpPr>
          <p:nvPr>
            <p:ph idx="1"/>
          </p:nvPr>
        </p:nvSpPr>
        <p:spPr>
          <a:xfrm>
            <a:off x="330932" y="5911507"/>
            <a:ext cx="8482136" cy="346720"/>
          </a:xfrm>
        </p:spPr>
        <p:txBody>
          <a:bodyPr/>
          <a:lstStyle/>
          <a:p>
            <a:pPr marL="0" indent="0">
              <a:buNone/>
            </a:pPr>
            <a:r>
              <a:rPr lang="da-DK" sz="1400" dirty="0" smtClean="0"/>
              <a:t>Source: google analytics on visits to the </a:t>
            </a:r>
            <a:r>
              <a:rPr lang="da-DK" sz="1400" dirty="0" smtClean="0">
                <a:hlinkClick r:id="rId2"/>
              </a:rPr>
              <a:t>www.seamcat.org</a:t>
            </a:r>
            <a:r>
              <a:rPr lang="da-DK" sz="1400" dirty="0" smtClean="0"/>
              <a:t> page in 2015. </a:t>
            </a:r>
          </a:p>
        </p:txBody>
      </p:sp>
      <p:pic>
        <p:nvPicPr>
          <p:cNvPr id="1026" name="Picture 2" descr="cid:image005.jpg@01D17F70.FBD91E30"/>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400050" y="2333625"/>
            <a:ext cx="5234983" cy="3181350"/>
          </a:xfrm>
          <a:prstGeom prst="rect">
            <a:avLst/>
          </a:prstGeom>
          <a:noFill/>
          <a:extLst>
            <a:ext uri="{909E8E84-426E-40DD-AFC4-6F175D3DCCD1}">
              <a14:hiddenFill xmlns:a14="http://schemas.microsoft.com/office/drawing/2010/main">
                <a:solidFill>
                  <a:srgbClr val="FFFFFF"/>
                </a:solidFill>
              </a14:hiddenFill>
            </a:ext>
          </a:extLst>
        </p:spPr>
      </p:pic>
      <p:pic>
        <p:nvPicPr>
          <p:cNvPr id="1025" name="Picture 1" descr="cid:image006.jpg@01D17F70.FBD91E30"/>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339883" y="2264498"/>
            <a:ext cx="2175467" cy="322435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S_tradnl"/>
          </a:p>
        </p:txBody>
      </p:sp>
    </p:spTree>
    <p:extLst>
      <p:ext uri="{BB962C8B-B14F-4D97-AF65-F5344CB8AC3E}">
        <p14:creationId xmlns:p14="http://schemas.microsoft.com/office/powerpoint/2010/main" val="21996304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err="1"/>
              <a:t>Where</a:t>
            </a:r>
            <a:r>
              <a:rPr lang="es-ES_tradnl" dirty="0"/>
              <a:t> can I </a:t>
            </a:r>
            <a:r>
              <a:rPr lang="es-ES_tradnl" dirty="0" err="1"/>
              <a:t>download</a:t>
            </a:r>
            <a:r>
              <a:rPr lang="es-ES_tradnl" dirty="0"/>
              <a:t> </a:t>
            </a:r>
            <a:r>
              <a:rPr lang="es-ES_tradnl" dirty="0" smtClean="0"/>
              <a:t>SEAMCAT?</a:t>
            </a:r>
            <a:r>
              <a:rPr lang="es-ES_tradnl" dirty="0"/>
              <a:t/>
            </a:r>
            <a:br>
              <a:rPr lang="es-ES_tradnl" dirty="0"/>
            </a:br>
            <a:endParaRPr lang="es-ES_tradnl" dirty="0"/>
          </a:p>
        </p:txBody>
      </p:sp>
      <p:sp>
        <p:nvSpPr>
          <p:cNvPr id="3" name="Content Placeholder 2"/>
          <p:cNvSpPr>
            <a:spLocks noGrp="1"/>
          </p:cNvSpPr>
          <p:nvPr>
            <p:ph idx="1"/>
          </p:nvPr>
        </p:nvSpPr>
        <p:spPr>
          <a:xfrm>
            <a:off x="107504" y="2272170"/>
            <a:ext cx="2880320" cy="3456384"/>
          </a:xfrm>
        </p:spPr>
        <p:txBody>
          <a:bodyPr/>
          <a:lstStyle/>
          <a:p>
            <a:pPr marL="0" indent="0">
              <a:buNone/>
            </a:pPr>
            <a:r>
              <a:rPr lang="es-ES_tradnl" dirty="0" smtClean="0"/>
              <a:t>SEAMCAT can be </a:t>
            </a:r>
            <a:r>
              <a:rPr lang="es-ES_tradnl" dirty="0" err="1" smtClean="0"/>
              <a:t>downloaded</a:t>
            </a:r>
            <a:r>
              <a:rPr lang="es-ES_tradnl" dirty="0" smtClean="0"/>
              <a:t> in </a:t>
            </a:r>
            <a:r>
              <a:rPr lang="es-ES_tradnl" dirty="0" smtClean="0">
                <a:hlinkClick r:id="rId2"/>
              </a:rPr>
              <a:t>www.seamcat.org</a:t>
            </a:r>
            <a:r>
              <a:rPr lang="es-ES_tradnl" dirty="0" smtClean="0"/>
              <a:t> </a:t>
            </a:r>
            <a:r>
              <a:rPr lang="es-ES_tradnl" dirty="0" err="1" smtClean="0"/>
              <a:t>after</a:t>
            </a:r>
            <a:r>
              <a:rPr lang="es-ES_tradnl" dirty="0" smtClean="0"/>
              <a:t> </a:t>
            </a:r>
            <a:r>
              <a:rPr lang="es-ES_tradnl" dirty="0" err="1" smtClean="0"/>
              <a:t>filling</a:t>
            </a:r>
            <a:r>
              <a:rPr lang="es-ES_tradnl" dirty="0" smtClean="0"/>
              <a:t> a formular.</a:t>
            </a:r>
          </a:p>
          <a:p>
            <a:endParaRPr lang="es-ES_tradnl"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2204864"/>
            <a:ext cx="5783883" cy="4304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872047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s-ES_tradnl" dirty="0" smtClean="0"/>
              <a:t>SEAMCAT </a:t>
            </a:r>
            <a:r>
              <a:rPr lang="es-ES_tradnl" dirty="0" err="1" smtClean="0"/>
              <a:t>Handbook</a:t>
            </a:r>
            <a:r>
              <a:rPr lang="es-ES_tradnl" dirty="0" smtClean="0"/>
              <a:t>: </a:t>
            </a:r>
            <a:br>
              <a:rPr lang="es-ES_tradnl" dirty="0" smtClean="0"/>
            </a:br>
            <a:r>
              <a:rPr lang="es-ES_tradnl" dirty="0" err="1" smtClean="0"/>
              <a:t>over</a:t>
            </a:r>
            <a:r>
              <a:rPr lang="es-ES_tradnl" dirty="0" smtClean="0"/>
              <a:t> 400 </a:t>
            </a:r>
            <a:r>
              <a:rPr lang="es-ES_tradnl" dirty="0" err="1" smtClean="0"/>
              <a:t>pages</a:t>
            </a:r>
            <a:r>
              <a:rPr lang="es-ES_tradnl" dirty="0" smtClean="0"/>
              <a:t> of </a:t>
            </a:r>
            <a:r>
              <a:rPr lang="es-ES_tradnl" dirty="0" err="1" smtClean="0"/>
              <a:t>documentation</a:t>
            </a:r>
            <a:endParaRPr lang="es-ES_tradnl" dirty="0"/>
          </a:p>
        </p:txBody>
      </p:sp>
      <p:pic>
        <p:nvPicPr>
          <p:cNvPr id="4" name="Picture 2" descr="C:\Documents and Settings\jean-philippe\My Documents\My Desktop\STG\Manual\cartoon\cartoon in english\introduction.jpg"/>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6959"/>
          <a:stretch/>
        </p:blipFill>
        <p:spPr bwMode="auto">
          <a:xfrm>
            <a:off x="411690" y="2286000"/>
            <a:ext cx="4186769" cy="3810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448175" y="2552700"/>
            <a:ext cx="4048125" cy="3477875"/>
          </a:xfrm>
          <a:prstGeom prst="rect">
            <a:avLst/>
          </a:prstGeom>
          <a:noFill/>
        </p:spPr>
        <p:txBody>
          <a:bodyPr wrap="square" rtlCol="0">
            <a:spAutoFit/>
          </a:bodyPr>
          <a:lstStyle/>
          <a:p>
            <a:pPr marL="285750" indent="-285750" algn="l">
              <a:buFont typeface="Arial" panose="020B0604020202020204" pitchFamily="34" charset="0"/>
              <a:buChar char="•"/>
            </a:pPr>
            <a:r>
              <a:rPr lang="es-ES_tradnl" dirty="0" smtClean="0"/>
              <a:t>SEAMCAT </a:t>
            </a:r>
            <a:r>
              <a:rPr lang="es-ES_tradnl" dirty="0" err="1" smtClean="0"/>
              <a:t>handbook</a:t>
            </a:r>
            <a:r>
              <a:rPr lang="es-ES_tradnl" dirty="0" smtClean="0"/>
              <a:t> </a:t>
            </a:r>
            <a:r>
              <a:rPr lang="es-ES_tradnl" dirty="0" err="1" smtClean="0"/>
              <a:t>reviewed</a:t>
            </a:r>
            <a:r>
              <a:rPr lang="es-ES_tradnl" dirty="0" smtClean="0"/>
              <a:t> in 2015 in STG and in 2016 </a:t>
            </a:r>
            <a:r>
              <a:rPr lang="es-ES_tradnl" dirty="0" err="1" smtClean="0"/>
              <a:t>during</a:t>
            </a:r>
            <a:r>
              <a:rPr lang="es-ES_tradnl" dirty="0" smtClean="0"/>
              <a:t> </a:t>
            </a:r>
            <a:r>
              <a:rPr lang="es-ES_tradnl" dirty="0" err="1" smtClean="0"/>
              <a:t>the</a:t>
            </a:r>
            <a:r>
              <a:rPr lang="es-ES_tradnl" dirty="0" smtClean="0"/>
              <a:t> </a:t>
            </a:r>
            <a:r>
              <a:rPr lang="es-ES_tradnl" dirty="0" err="1" smtClean="0"/>
              <a:t>public</a:t>
            </a:r>
            <a:r>
              <a:rPr lang="es-ES_tradnl" dirty="0" smtClean="0"/>
              <a:t> </a:t>
            </a:r>
            <a:r>
              <a:rPr lang="es-ES_tradnl" dirty="0" err="1" smtClean="0"/>
              <a:t>consultation</a:t>
            </a:r>
            <a:r>
              <a:rPr lang="es-ES_tradnl" dirty="0" smtClean="0"/>
              <a:t> of ECC </a:t>
            </a:r>
            <a:r>
              <a:rPr lang="es-ES_tradnl" dirty="0" err="1" smtClean="0"/>
              <a:t>Report</a:t>
            </a:r>
            <a:r>
              <a:rPr lang="es-ES_tradnl" dirty="0" smtClean="0"/>
              <a:t> 252</a:t>
            </a:r>
          </a:p>
          <a:p>
            <a:pPr marL="285750" indent="-285750" algn="l">
              <a:buFont typeface="Arial" panose="020B0604020202020204" pitchFamily="34" charset="0"/>
              <a:buChar char="•"/>
            </a:pPr>
            <a:endParaRPr lang="es-ES_tradnl" dirty="0"/>
          </a:p>
          <a:p>
            <a:pPr marL="285750" indent="-285750">
              <a:buFont typeface="Arial" panose="020B0604020202020204" pitchFamily="34" charset="0"/>
              <a:buChar char="•"/>
            </a:pPr>
            <a:r>
              <a:rPr lang="es-ES_tradnl" dirty="0" err="1" smtClean="0"/>
              <a:t>Accessible</a:t>
            </a:r>
            <a:r>
              <a:rPr lang="es-ES_tradnl" dirty="0" smtClean="0"/>
              <a:t> </a:t>
            </a:r>
            <a:r>
              <a:rPr lang="es-ES_tradnl" dirty="0" err="1" smtClean="0">
                <a:hlinkClick r:id="rId3"/>
              </a:rPr>
              <a:t>here</a:t>
            </a:r>
            <a:r>
              <a:rPr lang="es-ES_tradnl" dirty="0" smtClean="0"/>
              <a:t>.</a:t>
            </a:r>
            <a:r>
              <a:rPr lang="es-ES_tradnl" dirty="0"/>
              <a:t> (</a:t>
            </a:r>
            <a:r>
              <a:rPr lang="es-ES_tradnl" dirty="0">
                <a:hlinkClick r:id="rId4"/>
              </a:rPr>
              <a:t>http://www.cept.org/ecc/groups/ecc/wg-se/stg/client/introduction</a:t>
            </a:r>
            <a:r>
              <a:rPr lang="es-ES_tradnl" dirty="0" smtClean="0">
                <a:hlinkClick r:id="rId4"/>
              </a:rPr>
              <a:t>/</a:t>
            </a:r>
            <a:r>
              <a:rPr lang="es-ES_tradnl" dirty="0" smtClean="0"/>
              <a:t> )</a:t>
            </a:r>
            <a:endParaRPr lang="es-ES_tradnl" dirty="0"/>
          </a:p>
        </p:txBody>
      </p:sp>
    </p:spTree>
    <p:extLst>
      <p:ext uri="{BB962C8B-B14F-4D97-AF65-F5344CB8AC3E}">
        <p14:creationId xmlns:p14="http://schemas.microsoft.com/office/powerpoint/2010/main" val="1059829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
      <a:dk1>
        <a:srgbClr val="000000"/>
      </a:dk1>
      <a:lt1>
        <a:srgbClr val="BFC5C8"/>
      </a:lt1>
      <a:dk2>
        <a:srgbClr val="000000"/>
      </a:dk2>
      <a:lt2>
        <a:srgbClr val="808080"/>
      </a:lt2>
      <a:accent1>
        <a:srgbClr val="BBE0E3"/>
      </a:accent1>
      <a:accent2>
        <a:srgbClr val="333399"/>
      </a:accent2>
      <a:accent3>
        <a:srgbClr val="DCDFE0"/>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2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703</TotalTime>
  <Words>932</Words>
  <Application>Microsoft Office PowerPoint</Application>
  <PresentationFormat>On-screen Show (4:3)</PresentationFormat>
  <Paragraphs>136</Paragraphs>
  <Slides>23</Slides>
  <Notes>3</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Blank Presentation</vt:lpstr>
      <vt:lpstr>SEAMCAT </vt:lpstr>
      <vt:lpstr>Presentation outline</vt:lpstr>
      <vt:lpstr>What does SEAMCAT stand for?</vt:lpstr>
      <vt:lpstr>Purpose</vt:lpstr>
      <vt:lpstr>History</vt:lpstr>
      <vt:lpstr>SEAMCAT as a strategic tool for the CEPT</vt:lpstr>
      <vt:lpstr>Who is using SEAMCAT?</vt:lpstr>
      <vt:lpstr>Where can I download SEAMCAT? </vt:lpstr>
      <vt:lpstr>SEAMCAT Handbook:  over 400 pages of documentation</vt:lpstr>
      <vt:lpstr>SEAMCAT 5</vt:lpstr>
      <vt:lpstr>Increased computation speed </vt:lpstr>
      <vt:lpstr>Increased computation speed </vt:lpstr>
      <vt:lpstr>Increased flexibility </vt:lpstr>
      <vt:lpstr>EPP</vt:lpstr>
      <vt:lpstr>Internal Plugins Libraries</vt:lpstr>
      <vt:lpstr>Increased transparency and reliability </vt:lpstr>
      <vt:lpstr>Increased transparency and reliability </vt:lpstr>
      <vt:lpstr>Play/Replay</vt:lpstr>
      <vt:lpstr>Scenario/results separation - Can’t cheat the tool</vt:lpstr>
      <vt:lpstr>More GUI intuitive tool to work with</vt:lpstr>
      <vt:lpstr>Summary of SEAMCAT 5 features</vt:lpstr>
      <vt:lpstr>What comes next?</vt:lpstr>
      <vt:lpstr>Thank you - Any questions?</vt:lpstr>
    </vt:vector>
  </TitlesOfParts>
  <Company>WTA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 L</dc:creator>
  <cp:lastModifiedBy>ECO</cp:lastModifiedBy>
  <cp:revision>91</cp:revision>
  <cp:lastPrinted>2011-05-18T14:18:53Z</cp:lastPrinted>
  <dcterms:created xsi:type="dcterms:W3CDTF">2011-05-10T00:01:45Z</dcterms:created>
  <dcterms:modified xsi:type="dcterms:W3CDTF">2016-04-03T12:19:13Z</dcterms:modified>
</cp:coreProperties>
</file>